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119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media/image127.svg" ContentType="image/sv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media/image172.svg" ContentType="image/svg+xml"/>
  <Override PartName="/ppt/notesSlides/notesSlide69.xml" ContentType="application/vnd.openxmlformats-officedocument.presentationml.notesSlide+xml"/>
  <Override PartName="/ppt/media/image176.svg" ContentType="image/sv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1" r:id="rId2"/>
  </p:sldMasterIdLst>
  <p:notesMasterIdLst>
    <p:notesMasterId r:id="rId92"/>
  </p:notesMasterIdLst>
  <p:sldIdLst>
    <p:sldId id="256" r:id="rId3"/>
    <p:sldId id="257" r:id="rId4"/>
    <p:sldId id="258" r:id="rId5"/>
    <p:sldId id="259" r:id="rId6"/>
    <p:sldId id="260" r:id="rId7"/>
    <p:sldId id="507" r:id="rId8"/>
    <p:sldId id="425" r:id="rId9"/>
    <p:sldId id="264" r:id="rId10"/>
    <p:sldId id="320" r:id="rId11"/>
    <p:sldId id="265" r:id="rId12"/>
    <p:sldId id="266" r:id="rId13"/>
    <p:sldId id="491" r:id="rId14"/>
    <p:sldId id="422" r:id="rId15"/>
    <p:sldId id="426" r:id="rId16"/>
    <p:sldId id="269" r:id="rId17"/>
    <p:sldId id="271" r:id="rId18"/>
    <p:sldId id="270" r:id="rId19"/>
    <p:sldId id="424" r:id="rId20"/>
    <p:sldId id="436" r:id="rId21"/>
    <p:sldId id="261" r:id="rId22"/>
    <p:sldId id="276" r:id="rId23"/>
    <p:sldId id="277" r:id="rId24"/>
    <p:sldId id="278" r:id="rId25"/>
    <p:sldId id="279" r:id="rId26"/>
    <p:sldId id="503" r:id="rId27"/>
    <p:sldId id="427" r:id="rId28"/>
    <p:sldId id="283" r:id="rId29"/>
    <p:sldId id="284" r:id="rId30"/>
    <p:sldId id="285" r:id="rId31"/>
    <p:sldId id="286" r:id="rId32"/>
    <p:sldId id="289" r:id="rId33"/>
    <p:sldId id="287" r:id="rId34"/>
    <p:sldId id="290" r:id="rId35"/>
    <p:sldId id="443" r:id="rId36"/>
    <p:sldId id="445" r:id="rId37"/>
    <p:sldId id="496" r:id="rId38"/>
    <p:sldId id="291" r:id="rId39"/>
    <p:sldId id="446" r:id="rId40"/>
    <p:sldId id="447" r:id="rId41"/>
    <p:sldId id="448" r:id="rId42"/>
    <p:sldId id="508" r:id="rId43"/>
    <p:sldId id="509" r:id="rId44"/>
    <p:sldId id="510" r:id="rId45"/>
    <p:sldId id="268" r:id="rId46"/>
    <p:sldId id="380" r:id="rId47"/>
    <p:sldId id="519" r:id="rId48"/>
    <p:sldId id="292" r:id="rId49"/>
    <p:sldId id="486" r:id="rId50"/>
    <p:sldId id="522" r:id="rId51"/>
    <p:sldId id="500" r:id="rId52"/>
    <p:sldId id="492" r:id="rId53"/>
    <p:sldId id="502" r:id="rId54"/>
    <p:sldId id="466" r:id="rId55"/>
    <p:sldId id="263" r:id="rId56"/>
    <p:sldId id="495" r:id="rId57"/>
    <p:sldId id="487" r:id="rId58"/>
    <p:sldId id="523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488" r:id="rId69"/>
    <p:sldId id="524" r:id="rId70"/>
    <p:sldId id="513" r:id="rId71"/>
    <p:sldId id="514" r:id="rId72"/>
    <p:sldId id="515" r:id="rId73"/>
    <p:sldId id="489" r:id="rId74"/>
    <p:sldId id="439" r:id="rId75"/>
    <p:sldId id="441" r:id="rId76"/>
    <p:sldId id="468" r:id="rId77"/>
    <p:sldId id="420" r:id="rId78"/>
    <p:sldId id="490" r:id="rId79"/>
    <p:sldId id="442" r:id="rId80"/>
    <p:sldId id="311" r:id="rId81"/>
    <p:sldId id="313" r:id="rId82"/>
    <p:sldId id="314" r:id="rId83"/>
    <p:sldId id="450" r:id="rId84"/>
    <p:sldId id="505" r:id="rId85"/>
    <p:sldId id="497" r:id="rId86"/>
    <p:sldId id="506" r:id="rId87"/>
    <p:sldId id="318" r:id="rId88"/>
    <p:sldId id="521" r:id="rId89"/>
    <p:sldId id="518" r:id="rId90"/>
    <p:sldId id="516" r:id="rId91"/>
  </p:sldIdLst>
  <p:sldSz cx="12192000" cy="6858000"/>
  <p:notesSz cx="6858000" cy="9144000"/>
  <p:embeddedFontLst>
    <p:embeddedFont>
      <p:font typeface="Arial Unicode MS" panose="020B0600000101010101" charset="-127"/>
      <p:regular r:id="rId93"/>
    </p:embeddedFont>
    <p:embeddedFont>
      <p:font typeface="KoPubWorld바탕체 Medium" panose="020B0600000101010101" charset="-127"/>
      <p:regular r:id="rId94"/>
    </p:embeddedFont>
    <p:embeddedFont>
      <p:font typeface="SpoqaHanSans-Bold" panose="020B0600000101010101" charset="-127"/>
      <p:bold r:id="rId95"/>
    </p:embeddedFont>
    <p:embeddedFont>
      <p:font typeface="SpoqaHanSans-Light" panose="020B0600000101010101" charset="-127"/>
      <p:regular r:id="rId96"/>
    </p:embeddedFont>
    <p:embeddedFont>
      <p:font typeface="SpoqaHanSans-Regular" panose="020B0600000101010101" charset="-127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libri Light" panose="020F0302020204030204" pitchFamily="34" charset="0"/>
      <p:regular r:id="rId102"/>
      <p:italic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맑은 고딕" panose="020B0503020000020004" pitchFamily="50" charset="-127"/>
      <p:regular r:id="rId108"/>
      <p:bold r:id="rId1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2F6249-4D65-4127-AA98-289DBC4AF976}">
          <p14:sldIdLst>
            <p14:sldId id="256"/>
          </p14:sldIdLst>
        </p14:section>
        <p14:section name="프로젝트 개요" id="{7F8EE64E-BEAF-448C-899C-E4907E35001F}">
          <p14:sldIdLst>
            <p14:sldId id="257"/>
            <p14:sldId id="258"/>
            <p14:sldId id="259"/>
            <p14:sldId id="260"/>
            <p14:sldId id="507"/>
            <p14:sldId id="425"/>
            <p14:sldId id="264"/>
            <p14:sldId id="320"/>
            <p14:sldId id="265"/>
            <p14:sldId id="266"/>
            <p14:sldId id="491"/>
            <p14:sldId id="422"/>
            <p14:sldId id="426"/>
            <p14:sldId id="269"/>
            <p14:sldId id="271"/>
            <p14:sldId id="270"/>
            <p14:sldId id="424"/>
            <p14:sldId id="436"/>
            <p14:sldId id="261"/>
            <p14:sldId id="276"/>
            <p14:sldId id="277"/>
            <p14:sldId id="278"/>
            <p14:sldId id="279"/>
            <p14:sldId id="503"/>
            <p14:sldId id="427"/>
          </p14:sldIdLst>
        </p14:section>
        <p14:section name="프로젝트 진행" id="{CBCDEE37-A5FF-48FE-B65D-F714217C1620}">
          <p14:sldIdLst>
            <p14:sldId id="283"/>
            <p14:sldId id="284"/>
            <p14:sldId id="285"/>
            <p14:sldId id="286"/>
            <p14:sldId id="289"/>
            <p14:sldId id="287"/>
          </p14:sldIdLst>
        </p14:section>
        <p14:section name="시연" id="{763AA5C4-2214-4BEA-9B11-5F538912BF77}">
          <p14:sldIdLst>
            <p14:sldId id="290"/>
            <p14:sldId id="443"/>
            <p14:sldId id="445"/>
            <p14:sldId id="496"/>
            <p14:sldId id="291"/>
            <p14:sldId id="446"/>
            <p14:sldId id="447"/>
            <p14:sldId id="448"/>
            <p14:sldId id="508"/>
            <p14:sldId id="509"/>
            <p14:sldId id="510"/>
            <p14:sldId id="268"/>
            <p14:sldId id="380"/>
            <p14:sldId id="519"/>
          </p14:sldIdLst>
        </p14:section>
        <p14:section name="아키텍처 리뷰" id="{C8DD0FAC-E545-4D43-807E-B7D356082CE7}">
          <p14:sldIdLst>
            <p14:sldId id="292"/>
            <p14:sldId id="486"/>
            <p14:sldId id="522"/>
            <p14:sldId id="500"/>
            <p14:sldId id="492"/>
            <p14:sldId id="502"/>
            <p14:sldId id="466"/>
            <p14:sldId id="263"/>
            <p14:sldId id="495"/>
            <p14:sldId id="487"/>
            <p14:sldId id="52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488"/>
            <p14:sldId id="524"/>
            <p14:sldId id="513"/>
            <p14:sldId id="514"/>
            <p14:sldId id="515"/>
            <p14:sldId id="489"/>
            <p14:sldId id="439"/>
            <p14:sldId id="441"/>
            <p14:sldId id="468"/>
            <p14:sldId id="420"/>
            <p14:sldId id="490"/>
            <p14:sldId id="442"/>
            <p14:sldId id="311"/>
            <p14:sldId id="313"/>
          </p14:sldIdLst>
        </p14:section>
        <p14:section name="작업 내용" id="{F8EDBD2E-73B8-4FB3-BD99-A078C6C94367}">
          <p14:sldIdLst>
            <p14:sldId id="314"/>
            <p14:sldId id="450"/>
            <p14:sldId id="505"/>
            <p14:sldId id="497"/>
            <p14:sldId id="506"/>
            <p14:sldId id="318"/>
            <p14:sldId id="521"/>
          </p14:sldIdLst>
        </p14:section>
        <p14:section name="마지막" id="{97DF3BD4-B1EE-406D-8C5A-28349AD2271B}">
          <p14:sldIdLst>
            <p14:sldId id="518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연" initials="이정" lastIdx="1" clrIdx="0">
    <p:extLst>
      <p:ext uri="{19B8F6BF-5375-455C-9EA6-DF929625EA0E}">
        <p15:presenceInfo xmlns:p15="http://schemas.microsoft.com/office/powerpoint/2012/main" userId="f8d423b7fbcaa4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000"/>
    <a:srgbClr val="212121"/>
    <a:srgbClr val="F2F3F3"/>
    <a:srgbClr val="F7B02E"/>
    <a:srgbClr val="FC9803"/>
    <a:srgbClr val="FCCB1D"/>
    <a:srgbClr val="FCD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79157" autoAdjust="0"/>
  </p:normalViewPr>
  <p:slideViewPr>
    <p:cSldViewPr snapToGrid="0">
      <p:cViewPr varScale="1">
        <p:scale>
          <a:sx n="68" d="100"/>
          <a:sy n="68" d="100"/>
        </p:scale>
        <p:origin x="816" y="53"/>
      </p:cViewPr>
      <p:guideLst>
        <p:guide orient="horz" pos="2160"/>
        <p:guide pos="3840"/>
        <p:guide orient="horz" pos="2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15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4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55F73D-FE5A-4EA8-9C14-3718150EE35F}" type="datetime1">
              <a:rPr lang="ko-KR" altLang="en-US"/>
              <a:pPr lvl="0">
                <a:defRPr/>
              </a:pPr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D97745-87A6-4AC0-A4CD-E7FD5A3090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저희는 서울</a:t>
            </a:r>
            <a:r>
              <a:rPr lang="en-US" altLang="ko-KR" dirty="0"/>
              <a:t>B</a:t>
            </a:r>
            <a:r>
              <a:rPr lang="ko-KR" altLang="en-US" dirty="0"/>
              <a:t>반 </a:t>
            </a:r>
            <a:r>
              <a:rPr lang="ko-KR" altLang="en-US" dirty="0" err="1"/>
              <a:t>늘해랑입니다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발표를 맡은 조장 김용훈입니다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늘해랑의</a:t>
            </a:r>
            <a:r>
              <a:rPr lang="ko-KR" altLang="en-US" dirty="0"/>
              <a:t> 구성원으로는 </a:t>
            </a:r>
            <a:r>
              <a:rPr lang="ko-KR" altLang="en-US" dirty="0" err="1"/>
              <a:t>박성률</a:t>
            </a:r>
            <a:r>
              <a:rPr lang="en-US" altLang="ko-KR" dirty="0"/>
              <a:t>, </a:t>
            </a:r>
            <a:r>
              <a:rPr lang="ko-KR" altLang="en-US" dirty="0" err="1"/>
              <a:t>이세찬</a:t>
            </a:r>
            <a:r>
              <a:rPr lang="en-US" altLang="ko-KR" dirty="0"/>
              <a:t>, </a:t>
            </a:r>
            <a:r>
              <a:rPr lang="ko-KR" altLang="en-US" dirty="0"/>
              <a:t>이정연 총 </a:t>
            </a:r>
            <a:r>
              <a:rPr lang="en-US" altLang="ko-KR" dirty="0"/>
              <a:t>4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07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작년 </a:t>
            </a:r>
            <a:r>
              <a:rPr lang="en-US" altLang="ko-KR" dirty="0"/>
              <a:t>11</a:t>
            </a:r>
            <a:r>
              <a:rPr lang="ko-KR" altLang="en-US" dirty="0"/>
              <a:t>월 말에 </a:t>
            </a:r>
            <a:r>
              <a:rPr lang="ko-KR" altLang="en-US" dirty="0" err="1"/>
              <a:t>무신사</a:t>
            </a:r>
            <a:r>
              <a:rPr lang="ko-KR" altLang="en-US" dirty="0"/>
              <a:t> 블랙  </a:t>
            </a:r>
            <a:r>
              <a:rPr lang="ko-KR" altLang="en-US" dirty="0" err="1"/>
              <a:t>프라이데이라는</a:t>
            </a:r>
            <a:r>
              <a:rPr lang="ko-KR" altLang="en-US" dirty="0"/>
              <a:t> 대규모 할인 행사가 있었습니다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구매하기에는 하늘의 </a:t>
            </a:r>
            <a:r>
              <a:rPr lang="ko-KR" altLang="en-US" dirty="0" err="1"/>
              <a:t>별따기였습니다</a:t>
            </a:r>
            <a:r>
              <a:rPr lang="en-US" altLang="ko-KR" dirty="0"/>
              <a:t>. </a:t>
            </a:r>
            <a:r>
              <a:rPr lang="ko-KR" altLang="en-US" dirty="0"/>
              <a:t>사용자가 몰리면서 서버가 불안정해졌고</a:t>
            </a:r>
            <a:r>
              <a:rPr lang="en-US" altLang="ko-KR" dirty="0"/>
              <a:t>, </a:t>
            </a:r>
            <a:r>
              <a:rPr lang="ko-KR" altLang="en-US" dirty="0"/>
              <a:t>사이트가 다운되기도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5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무신사는 더 나은 서비스를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레거시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개선 및 마이크로 서비스 아키텍처 도입을 위해 인력을 충원하는 등 관심을 보이고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66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매거진</a:t>
            </a:r>
            <a:r>
              <a:rPr lang="en-US" altLang="ko-KR" dirty="0"/>
              <a:t> </a:t>
            </a:r>
            <a:r>
              <a:rPr lang="ko-KR" altLang="en-US" dirty="0"/>
              <a:t>플러스 스토어를 클라우드 상에서 고가용성을 가지는 서비스로 만들어보고자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1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사례는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스타일쉐어입니다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9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스타일쉐어는</a:t>
            </a:r>
            <a:r>
              <a:rPr lang="ko-KR" altLang="en-US" dirty="0"/>
              <a:t> 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패션 정보에 특화된 </a:t>
            </a:r>
            <a:r>
              <a:rPr lang="en-US" altLang="ko-KR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SNS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로서 </a:t>
            </a:r>
            <a:r>
              <a:rPr lang="ko-KR" altLang="en-US" dirty="0"/>
              <a:t>무신사와 비슷하게 사용자 컨텐츠와 커머스의 결합이라는 전략을 가지고 있는 동시에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 웹서비스를 활용해 고가용성을 가진 인프라를 구성하고있습니다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89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스타일쉐어의</a:t>
            </a:r>
            <a:r>
              <a:rPr lang="ko-KR" altLang="en-US" dirty="0"/>
              <a:t> 아키텍처입니다</a:t>
            </a:r>
            <a:r>
              <a:rPr lang="en-US" altLang="ko-KR" dirty="0"/>
              <a:t>. </a:t>
            </a:r>
            <a:r>
              <a:rPr lang="ko-KR" altLang="en-US" dirty="0"/>
              <a:t>단일 </a:t>
            </a:r>
            <a:r>
              <a:rPr lang="ko-KR" altLang="en-US" dirty="0" err="1"/>
              <a:t>모놀리식</a:t>
            </a:r>
            <a:r>
              <a:rPr lang="ko-KR" altLang="en-US" dirty="0"/>
              <a:t> 아키텍처로 구성되어 있는 것을 볼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실제 사이트를 들어가보니 병목 현상이 발생하는 곳에서 </a:t>
            </a:r>
            <a:r>
              <a:rPr lang="en-US" altLang="ko-KR" dirty="0"/>
              <a:t>3</a:t>
            </a:r>
            <a:r>
              <a:rPr lang="ko-KR" altLang="en-US" dirty="0"/>
              <a:t>초가량의 지연시간이 있는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</a:t>
            </a:r>
            <a:r>
              <a:rPr lang="ko-KR" altLang="en-US" dirty="0" err="1"/>
              <a:t>스타일쉐어</a:t>
            </a:r>
            <a:r>
              <a:rPr lang="ko-KR" altLang="en-US" dirty="0"/>
              <a:t> 역시 각 서비스를 분리하고 </a:t>
            </a:r>
            <a:r>
              <a:rPr lang="ko-KR" altLang="en-US" dirty="0" err="1"/>
              <a:t>모놀리식에서</a:t>
            </a:r>
            <a:r>
              <a:rPr lang="ko-KR" altLang="en-US" dirty="0"/>
              <a:t> 마이크로 아키텍처로 변경을 도모하고있습니다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314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커머스와 컨텐츠의 결합과 고가용성과 마이크로 서비스 기반 분산형 시스템이라는 특징을 가진 서비스를 만들어보고자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9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목차는 다음과 같습니다</a:t>
            </a:r>
            <a:r>
              <a:rPr lang="en-US" altLang="ko-KR" dirty="0"/>
              <a:t>. 1</a:t>
            </a:r>
            <a:r>
              <a:rPr lang="ko-KR" altLang="en-US" dirty="0"/>
              <a:t>번 프로젝트 개요 </a:t>
            </a:r>
            <a:r>
              <a:rPr lang="en-US" altLang="ko-KR" dirty="0"/>
              <a:t>, 2</a:t>
            </a:r>
            <a:r>
              <a:rPr lang="ko-KR" altLang="en-US" dirty="0"/>
              <a:t>번 프로젝트 진행</a:t>
            </a:r>
            <a:r>
              <a:rPr lang="en-US" altLang="ko-KR" dirty="0"/>
              <a:t>, 3</a:t>
            </a:r>
            <a:r>
              <a:rPr lang="ko-KR" altLang="en-US" dirty="0"/>
              <a:t>번 시연</a:t>
            </a:r>
            <a:r>
              <a:rPr lang="en-US" altLang="ko-KR" dirty="0"/>
              <a:t>, 4</a:t>
            </a:r>
            <a:r>
              <a:rPr lang="ko-KR" altLang="en-US" dirty="0"/>
              <a:t>번 아키텍처 리뷰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err="1"/>
              <a:t>작업내용입니다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9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실선은 </a:t>
            </a:r>
            <a:r>
              <a:rPr lang="ko-KR" altLang="en-US" dirty="0" err="1"/>
              <a:t>페이지간의</a:t>
            </a:r>
            <a:r>
              <a:rPr lang="ko-KR" altLang="en-US" dirty="0"/>
              <a:t> 연결을 보여주며 점선은 데이터의 흐름을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전체 아키텍처는 다음과 같습니다</a:t>
            </a:r>
            <a:r>
              <a:rPr lang="en-US" altLang="ko-KR" dirty="0"/>
              <a:t>. </a:t>
            </a:r>
            <a:r>
              <a:rPr lang="ko-KR" altLang="en-US" dirty="0"/>
              <a:t>앞서 보셨던 </a:t>
            </a:r>
            <a:r>
              <a:rPr lang="ko-KR" altLang="en-US" dirty="0" err="1"/>
              <a:t>모놀리식</a:t>
            </a:r>
            <a:r>
              <a:rPr lang="ko-KR" altLang="en-US" dirty="0"/>
              <a:t> 구성이 아닌 마이크로 서비스 기반 분산형 시스템으로</a:t>
            </a:r>
            <a:r>
              <a:rPr lang="en-US" altLang="ko-KR" dirty="0"/>
              <a:t>, SNS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통해 메시지 분산형 시스템을 구현합니다</a:t>
            </a:r>
            <a:r>
              <a:rPr lang="en-US" altLang="ko-KR" dirty="0"/>
              <a:t>. </a:t>
            </a:r>
            <a:r>
              <a:rPr lang="ko-KR" altLang="en-US" dirty="0"/>
              <a:t>또한 서버리스 구성이기 때문에 서비스별 한도양에 따라서 규모가 자동 조절된다</a:t>
            </a:r>
            <a:r>
              <a:rPr lang="en-US" altLang="ko-KR" dirty="0"/>
              <a:t>. </a:t>
            </a:r>
            <a:r>
              <a:rPr lang="ko-KR" altLang="en-US" dirty="0"/>
              <a:t>그리고 도메인별로 시스템 및 관리 </a:t>
            </a:r>
            <a:r>
              <a:rPr lang="en-US" altLang="ko-KR" dirty="0" err="1"/>
              <a:t>iam</a:t>
            </a:r>
            <a:r>
              <a:rPr lang="en-US" altLang="ko-KR" dirty="0"/>
              <a:t> </a:t>
            </a:r>
            <a:r>
              <a:rPr lang="ko-KR" altLang="en-US" dirty="0"/>
              <a:t>계정을 나눠서 권한 및 정책을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8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매거진 도메인의 상세 아키텍처는 이런 식으로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매거진 도메인에서는 </a:t>
            </a:r>
            <a:r>
              <a:rPr lang="ko-KR" altLang="en-US" dirty="0" err="1"/>
              <a:t>코그니토를</a:t>
            </a:r>
            <a:r>
              <a:rPr lang="ko-KR" altLang="en-US" dirty="0"/>
              <a:t> 사용하여 강력한 인증 </a:t>
            </a:r>
            <a:r>
              <a:rPr lang="ko-KR" altLang="en-US" dirty="0" err="1"/>
              <a:t>플을</a:t>
            </a:r>
            <a:r>
              <a:rPr lang="ko-KR" altLang="en-US" dirty="0"/>
              <a:t> 사용하였고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특점 람다만 접근할 수 있게 보안그룹을 형성하였습니다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8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스토어 상세 아키텍처입니다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ko-KR" altLang="en-US" dirty="0" err="1"/>
              <a:t>프라이빗으로</a:t>
            </a:r>
            <a:r>
              <a:rPr lang="ko-KR" altLang="en-US" dirty="0"/>
              <a:t> 구성하였고</a:t>
            </a:r>
            <a:r>
              <a:rPr lang="en-US" altLang="ko-KR" dirty="0"/>
              <a:t>, </a:t>
            </a:r>
            <a:r>
              <a:rPr lang="ko-KR" altLang="en-US" dirty="0"/>
              <a:t>인프라 관리형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접근해야 되므로 </a:t>
            </a:r>
            <a:r>
              <a:rPr lang="ko-KR" altLang="en-US" dirty="0" err="1"/>
              <a:t>퍼블릭</a:t>
            </a:r>
            <a:r>
              <a:rPr lang="ko-KR" altLang="en-US" dirty="0"/>
              <a:t> 서브넷으로 구성하였다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NAT</a:t>
            </a:r>
            <a:r>
              <a:rPr lang="ko-KR" altLang="en-US" dirty="0" err="1"/>
              <a:t>게잍웨이에</a:t>
            </a:r>
            <a:r>
              <a:rPr lang="ko-KR" altLang="en-US" dirty="0"/>
              <a:t> </a:t>
            </a:r>
            <a:r>
              <a:rPr lang="ko-KR" altLang="en-US" dirty="0" err="1"/>
              <a:t>엘라스틱</a:t>
            </a:r>
            <a:r>
              <a:rPr lang="ko-KR" altLang="en-US" dirty="0"/>
              <a:t> 아이피를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인터넷망과 통신할 수 있었다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SNS</a:t>
            </a:r>
            <a:r>
              <a:rPr lang="ko-KR" altLang="en-US" dirty="0"/>
              <a:t>를 사용하여 주요 데이터를 팬아웃을 통하여 복제하여 데이터 접근에 대한 부하를 분산시켰다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2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광고사</a:t>
            </a:r>
            <a:r>
              <a:rPr lang="en-US" altLang="ko-KR" dirty="0"/>
              <a:t>/</a:t>
            </a:r>
            <a:r>
              <a:rPr lang="ko-KR" altLang="en-US" dirty="0" err="1"/>
              <a:t>스토자</a:t>
            </a:r>
            <a:r>
              <a:rPr lang="ko-KR" altLang="en-US" dirty="0"/>
              <a:t> 도메인 상세 아키텍처입니다</a:t>
            </a:r>
            <a:r>
              <a:rPr lang="en-US" altLang="ko-KR" dirty="0"/>
              <a:t>. RDS </a:t>
            </a:r>
            <a:r>
              <a:rPr lang="ko-KR" altLang="en-US" dirty="0"/>
              <a:t>읽기 복제본을 사용하여 데이터 변경 트랜잭션과 데이터 조회 트랜잭션을 분리하여 병목현상을 최소화 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RDS </a:t>
            </a:r>
            <a:r>
              <a:rPr lang="ko-KR" altLang="en-US" dirty="0"/>
              <a:t>멀티 </a:t>
            </a:r>
            <a:r>
              <a:rPr lang="en-US" altLang="ko-KR" dirty="0"/>
              <a:t>AZ</a:t>
            </a:r>
            <a:r>
              <a:rPr lang="ko-KR" altLang="en-US" dirty="0"/>
              <a:t> </a:t>
            </a:r>
            <a:r>
              <a:rPr lang="ko-KR" altLang="en-US" dirty="0" err="1"/>
              <a:t>구성을하여</a:t>
            </a:r>
            <a:r>
              <a:rPr lang="ko-KR" altLang="en-US" dirty="0"/>
              <a:t> 오토 </a:t>
            </a:r>
            <a:r>
              <a:rPr lang="ko-KR" altLang="en-US" dirty="0" err="1"/>
              <a:t>페일오버가</a:t>
            </a:r>
            <a:r>
              <a:rPr lang="ko-KR" altLang="en-US" dirty="0"/>
              <a:t> 되도록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퀵사이트를</a:t>
            </a:r>
            <a:r>
              <a:rPr lang="ko-KR" altLang="en-US" dirty="0"/>
              <a:t> 사용하여 데이터 시각화 처리를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5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기술입니다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4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6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타임라인입니다</a:t>
            </a:r>
            <a:r>
              <a:rPr lang="en-US" altLang="ko-KR" dirty="0"/>
              <a:t>. </a:t>
            </a:r>
            <a:r>
              <a:rPr lang="ko-KR" altLang="en-US" dirty="0"/>
              <a:t>프로젝트를 하면서</a:t>
            </a:r>
            <a:r>
              <a:rPr lang="en-US" altLang="ko-KR" dirty="0"/>
              <a:t> SAA </a:t>
            </a:r>
            <a:r>
              <a:rPr lang="ko-KR" altLang="en-US" dirty="0"/>
              <a:t>자격증 준비를 병행했습니다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9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WBS</a:t>
            </a:r>
            <a:r>
              <a:rPr lang="ko-KR" altLang="en-US" dirty="0"/>
              <a:t>는 다음과 같이 작성하여 일의 진척도를 효율적으로 체크하였습니다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4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8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84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쇼핑몰과 매거진 사이트에서 사용하는 사용자 관리를 위해 아마존 </a:t>
            </a:r>
            <a:r>
              <a:rPr lang="ko-KR" altLang="en-US" dirty="0" err="1"/>
              <a:t>코그니토라는</a:t>
            </a:r>
            <a:r>
              <a:rPr lang="ko-KR" altLang="en-US" dirty="0"/>
              <a:t> 서비스를 사용했습니다</a:t>
            </a:r>
            <a:r>
              <a:rPr lang="en-US" altLang="ko-KR" dirty="0"/>
              <a:t>. </a:t>
            </a:r>
            <a:r>
              <a:rPr lang="ko-KR" altLang="en-US" dirty="0"/>
              <a:t>간편하게 클릭 몇 번 만으로 웹 및 모바일 앱에 대한 사용자의 자격 증명 관리를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66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장점으로는 사용자 로그인을 위해 내장된 사용자 지정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SDK</a:t>
            </a:r>
            <a:r>
              <a:rPr lang="ko-KR" altLang="en-US" dirty="0"/>
              <a:t>로도 구성할 수 있으나 </a:t>
            </a:r>
            <a:r>
              <a:rPr lang="en-US" altLang="ko-KR" dirty="0"/>
              <a:t>vue.js</a:t>
            </a:r>
            <a:r>
              <a:rPr lang="ko-KR" altLang="en-US" dirty="0"/>
              <a:t>를 지원하는 </a:t>
            </a:r>
            <a:r>
              <a:rPr lang="en-US" altLang="ko-KR" dirty="0"/>
              <a:t>amplify</a:t>
            </a:r>
            <a:r>
              <a:rPr lang="ko-KR" altLang="en-US" dirty="0"/>
              <a:t>를 통해 </a:t>
            </a:r>
            <a:r>
              <a:rPr lang="ko-KR" altLang="en-US" dirty="0" err="1"/>
              <a:t>코그니토를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amplify-authenticator </a:t>
            </a:r>
            <a:r>
              <a:rPr lang="ko-KR" altLang="en-US" dirty="0"/>
              <a:t>코드 한 줄로 로그인과 회원가입과 같은 </a:t>
            </a:r>
            <a:r>
              <a:rPr lang="en-US" altLang="ko-KR" dirty="0"/>
              <a:t>UI</a:t>
            </a:r>
            <a:r>
              <a:rPr lang="ko-KR" altLang="en-US" dirty="0"/>
              <a:t>를 웹 사이트에 추가할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02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안전하고 확장 가능한 사용자 디렉터리입니다</a:t>
            </a:r>
            <a:r>
              <a:rPr lang="en-US" altLang="ko-KR" dirty="0"/>
              <a:t>. </a:t>
            </a:r>
            <a:r>
              <a:rPr lang="ko-KR" altLang="en-US" dirty="0"/>
              <a:t>사용자 풀을 통해 사용자를 구성할 수 있고 사용자의 상태를 볼 수 있으며 관리할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5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먼저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admin </a:t>
            </a:r>
            <a:r>
              <a:rPr lang="ko-KR" altLang="en-US" dirty="0"/>
              <a:t>비밀번호는 </a:t>
            </a:r>
            <a:r>
              <a:rPr lang="en-US" altLang="ko-KR" dirty="0"/>
              <a:t>Password!1</a:t>
            </a:r>
          </a:p>
          <a:p>
            <a:r>
              <a:rPr lang="en-US" altLang="ko-KR" dirty="0"/>
              <a:t>Sign out</a:t>
            </a:r>
            <a:r>
              <a:rPr lang="ko-KR" altLang="en-US" dirty="0"/>
              <a:t> 창이 뜨면 로그인이 된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 메인 페이지입니다</a:t>
            </a:r>
            <a:r>
              <a:rPr lang="en-US" altLang="ko-KR" dirty="0"/>
              <a:t>. </a:t>
            </a:r>
            <a:r>
              <a:rPr lang="ko-KR" altLang="en-US" dirty="0"/>
              <a:t>이 상단메뉴에서 스토어 페이지 및 커뮤니티 페이지로 이동할 수 있으며 로그인도 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코그니토를</a:t>
            </a:r>
            <a:r>
              <a:rPr lang="ko-KR" altLang="en-US" dirty="0"/>
              <a:t> 이용한 </a:t>
            </a:r>
            <a:r>
              <a:rPr lang="ko-KR" altLang="en-US" dirty="0" err="1"/>
              <a:t>로그인입니다</a:t>
            </a:r>
            <a:r>
              <a:rPr lang="en-US" altLang="ko-KR" dirty="0"/>
              <a:t>. Amplify</a:t>
            </a:r>
            <a:r>
              <a:rPr lang="ko-KR" altLang="en-US" dirty="0"/>
              <a:t>를 이용해 </a:t>
            </a:r>
            <a:r>
              <a:rPr lang="en-US" altLang="ko-KR" dirty="0"/>
              <a:t>UI</a:t>
            </a:r>
            <a:r>
              <a:rPr lang="ko-KR" altLang="en-US" dirty="0"/>
              <a:t>를 손쉽게 구성하였습니다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이 매거진 도메인의 메인 페이지는 광고들을 보여줍니다</a:t>
            </a:r>
            <a:r>
              <a:rPr lang="en-US" altLang="ko-KR" dirty="0"/>
              <a:t>.” </a:t>
            </a:r>
          </a:p>
          <a:p>
            <a:r>
              <a:rPr lang="ko-KR" altLang="en-US" dirty="0"/>
              <a:t>매거진 </a:t>
            </a:r>
            <a:r>
              <a:rPr lang="ko-KR" altLang="en-US" dirty="0" err="1"/>
              <a:t>맨처음꺼</a:t>
            </a:r>
            <a:r>
              <a:rPr lang="ko-KR" altLang="en-US" dirty="0"/>
              <a:t> 누르기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매거진을 누르면 광고에 대한 상세 정보가 나옵니다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 </a:t>
            </a:r>
            <a:r>
              <a:rPr lang="ko-KR" altLang="en-US" dirty="0"/>
              <a:t>이 광고를 클릭할 때마다 </a:t>
            </a:r>
            <a:r>
              <a:rPr lang="ko-KR" altLang="en-US" dirty="0" err="1"/>
              <a:t>광고자</a:t>
            </a:r>
            <a:r>
              <a:rPr lang="ko-KR" altLang="en-US" dirty="0"/>
              <a:t> 페이지에 조회수가 </a:t>
            </a:r>
            <a:r>
              <a:rPr lang="en-US" altLang="ko-KR" dirty="0"/>
              <a:t>1</a:t>
            </a:r>
            <a:r>
              <a:rPr lang="ko-KR" altLang="en-US" dirty="0"/>
              <a:t>씩 올라갑니다</a:t>
            </a:r>
            <a:r>
              <a:rPr lang="en-US" altLang="ko-KR" dirty="0"/>
              <a:t>.“</a:t>
            </a:r>
          </a:p>
          <a:p>
            <a:r>
              <a:rPr lang="ko-KR" altLang="en-US" dirty="0"/>
              <a:t>아래에는 광고에 연관된 상품이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클릭을 하면 스토어의 해당 상품 페이지로 연결됩니다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r>
              <a:rPr lang="ko-KR" altLang="en-US" dirty="0"/>
              <a:t>스토어페이지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사이즈 </a:t>
            </a:r>
            <a:r>
              <a:rPr lang="en-US" altLang="ko-KR" dirty="0"/>
              <a:t>3</a:t>
            </a:r>
            <a:r>
              <a:rPr lang="ko-KR" altLang="en-US" dirty="0"/>
              <a:t>개 선택</a:t>
            </a:r>
            <a:r>
              <a:rPr lang="en-US" altLang="ko-KR" dirty="0"/>
              <a:t>-</a:t>
            </a:r>
            <a:r>
              <a:rPr lang="ko-KR" altLang="en-US" dirty="0"/>
              <a:t>구매하기</a:t>
            </a:r>
            <a:r>
              <a:rPr lang="en-US" altLang="ko-KR" dirty="0"/>
              <a:t>-</a:t>
            </a:r>
            <a:r>
              <a:rPr lang="ko-KR" altLang="en-US" dirty="0"/>
              <a:t>내용 적기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로그인을 미리 </a:t>
            </a:r>
            <a:r>
              <a:rPr lang="ko-KR" altLang="en-US" dirty="0" err="1"/>
              <a:t>해두기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주문하고 메일 보여주기 메일 뜨면 </a:t>
            </a:r>
            <a:r>
              <a:rPr lang="en-US" altLang="ko-KR" dirty="0" err="1"/>
              <a:t>ses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주문이 완료되면 </a:t>
            </a:r>
            <a:r>
              <a:rPr lang="en-US" altLang="ko-KR" dirty="0"/>
              <a:t>SES</a:t>
            </a:r>
            <a:r>
              <a:rPr lang="ko-KR" altLang="en-US" dirty="0"/>
              <a:t>를 사용하여 메일이 </a:t>
            </a:r>
            <a:r>
              <a:rPr lang="ko-KR" altLang="en-US" dirty="0" err="1"/>
              <a:t>전송됩ㄴ다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------</a:t>
            </a:r>
          </a:p>
          <a:p>
            <a:r>
              <a:rPr lang="ko-KR" altLang="en-US" dirty="0"/>
              <a:t>주문페이지</a:t>
            </a:r>
            <a:endParaRPr lang="en-US" altLang="ko-KR" dirty="0"/>
          </a:p>
          <a:p>
            <a:r>
              <a:rPr lang="ko-KR" altLang="en-US" dirty="0"/>
              <a:t>방금 전 </a:t>
            </a:r>
            <a:r>
              <a:rPr lang="ko-KR" altLang="en-US" dirty="0" err="1"/>
              <a:t>주문받은</a:t>
            </a:r>
            <a:r>
              <a:rPr lang="ko-KR" altLang="en-US" dirty="0"/>
              <a:t> 거래에 대한 정보 확인이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재고페이지 해당 제품의 재고가 줄어든 것 파악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매출통계 페이지에서 각종 매출 통계를 확인할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3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SES</a:t>
            </a:r>
            <a:r>
              <a:rPr lang="ko-KR" altLang="en-US" dirty="0"/>
              <a:t>는 마케팅</a:t>
            </a:r>
            <a:r>
              <a:rPr lang="en-US" altLang="ko-KR" dirty="0"/>
              <a:t>, </a:t>
            </a:r>
            <a:r>
              <a:rPr lang="ko-KR" altLang="en-US" dirty="0"/>
              <a:t>알림 등 클라우드 기반의 전자 메일 전송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07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기업에서 대규모 이메일 솔루션을 구축하는 일은 복잡하고 비용이 많이 드는 작업이었습니다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이러한 부담없이 몇 분만에 이메일 발송을 할 수 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EC2, Amazon SNS, AWS IAM, AWS Lambda, Amazon CloudWatch,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서비스와 완벽하게 통합하는 것도 큰 장점이라고 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45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사용사례로는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첫번째 트랜잭션 메시지 전송과 같은 구매확인</a:t>
            </a:r>
            <a:r>
              <a:rPr lang="en-US" altLang="ko-KR" dirty="0"/>
              <a:t>, </a:t>
            </a:r>
            <a:r>
              <a:rPr lang="ko-KR" altLang="en-US" dirty="0" err="1"/>
              <a:t>배송알림</a:t>
            </a:r>
            <a:r>
              <a:rPr lang="ko-KR" altLang="en-US" dirty="0"/>
              <a:t> 등을 이메일을 발송하여 고객에서 정보를 계속해서 알려주는데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2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퀵사이트에</a:t>
            </a:r>
            <a:r>
              <a:rPr lang="ko-KR" altLang="en-US" dirty="0"/>
              <a:t>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96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퀵사이트는</a:t>
            </a:r>
            <a:r>
              <a:rPr lang="ko-KR" altLang="en-US" dirty="0"/>
              <a:t> 각종 데이터를 아주 손 쉽게 그래프와 같은 시각적 객체로 </a:t>
            </a:r>
            <a:r>
              <a:rPr lang="ko-KR" altLang="en-US" dirty="0" err="1"/>
              <a:t>나타내주는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의 분석 서비스입니다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7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주제는 사용자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광고주 관점의 유기적 연계를 제공하는 패션 웹 매거진입니다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14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퀵사이트를</a:t>
            </a:r>
            <a:r>
              <a:rPr lang="ko-KR" altLang="en-US" dirty="0"/>
              <a:t> 이용하면 여러가지 복잡한 데이터들을</a:t>
            </a:r>
            <a:r>
              <a:rPr lang="en-US" altLang="ko-KR" dirty="0"/>
              <a:t>, </a:t>
            </a:r>
            <a:r>
              <a:rPr lang="ko-KR" altLang="en-US" dirty="0"/>
              <a:t>지금 보시는 것과 같은 멋진 그래프로 아주 손 쉽게 나타낼 수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426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인프라 상에서 대부분의 데이터베이스는 사설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 내부에 구성되어 있기 때문에</a:t>
            </a:r>
            <a:r>
              <a:rPr lang="en-US" altLang="ko-KR" dirty="0"/>
              <a:t>, </a:t>
            </a:r>
            <a:r>
              <a:rPr lang="ko-KR" altLang="en-US" dirty="0"/>
              <a:t>기본적으로는 외부 리소스가 그것에 액세스 할 수 없게 되어 있습니다</a:t>
            </a:r>
            <a:r>
              <a:rPr lang="en-US" altLang="ko-KR" dirty="0"/>
              <a:t>. </a:t>
            </a:r>
            <a:r>
              <a:rPr lang="ko-KR" altLang="en-US" dirty="0"/>
              <a:t>이것을 가능하게 하려면</a:t>
            </a:r>
            <a:r>
              <a:rPr lang="en-US" altLang="ko-KR" dirty="0"/>
              <a:t> </a:t>
            </a:r>
            <a:r>
              <a:rPr lang="ko-KR" altLang="en-US" dirty="0"/>
              <a:t>특정 액세스 경로를 허용해 주어야 하는 등</a:t>
            </a:r>
            <a:r>
              <a:rPr lang="en-US" altLang="ko-KR" dirty="0"/>
              <a:t>, </a:t>
            </a:r>
            <a:r>
              <a:rPr lang="ko-KR" altLang="en-US" dirty="0"/>
              <a:t>보안상의 문제점을 유발할 수 도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92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QuickSight</a:t>
            </a:r>
            <a:r>
              <a:rPr lang="ko-KR" altLang="en-US" dirty="0"/>
              <a:t> 관리 콘솔에서 제공하는 </a:t>
            </a:r>
            <a:r>
              <a:rPr lang="en-US" altLang="ko-KR" dirty="0"/>
              <a:t>VPC connection</a:t>
            </a:r>
            <a:r>
              <a:rPr lang="ko-KR" altLang="en-US" dirty="0"/>
              <a:t> 관리를 사용하여 </a:t>
            </a:r>
            <a:r>
              <a:rPr lang="ko-KR" altLang="en-US" dirty="0" err="1"/>
              <a:t>엑세스하고자</a:t>
            </a:r>
            <a:r>
              <a:rPr lang="ko-KR" altLang="en-US" dirty="0"/>
              <a:t> 하는 </a:t>
            </a:r>
            <a:r>
              <a:rPr lang="en-US" altLang="ko-KR" dirty="0"/>
              <a:t>VPC</a:t>
            </a:r>
            <a:r>
              <a:rPr lang="ko-KR" altLang="en-US" dirty="0"/>
              <a:t>를 연결해주기만 하면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609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내부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네트워크의 구성을 완전히 그대로 유지하면서 </a:t>
            </a:r>
            <a:r>
              <a:rPr lang="en-US" altLang="ko-KR" dirty="0"/>
              <a:t>VPC </a:t>
            </a:r>
            <a:r>
              <a:rPr lang="ko-KR" altLang="en-US" dirty="0"/>
              <a:t>내의 데이터베이스에 쉽고 빠르고 안전하게 연결할 수 있다는 큰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7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성능테스트의 목적으로는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여러사례를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토대로  각 시스템의 응답 성능을 예측하고 부하가 많이 발생하면 성능 개선을 하였고 사례 분석으로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무신사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방문 고객 수를 이용하여</a:t>
            </a:r>
            <a:endParaRPr lang="en-US" altLang="ko-KR" b="0" i="0" strike="noStrike" dirty="0">
              <a:solidFill>
                <a:srgbClr val="333333">
                  <a:alpha val="100000"/>
                </a:srgbClr>
              </a:solidFill>
              <a:latin typeface="Arial"/>
              <a:ea typeface="SpoqaHanSans-Regular" panose="020B0500000000000000" pitchFamily="50" charset="-127"/>
            </a:endParaRPr>
          </a:p>
          <a:p>
            <a:pPr algn="l">
              <a:defRPr/>
            </a:pP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쓰루풋을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선정했습니다</a:t>
            </a:r>
            <a:r>
              <a:rPr lang="en-US" altLang="ko-KR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218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사용자 시나리오는 </a:t>
            </a:r>
            <a:r>
              <a:rPr lang="en-US" altLang="ko-KR" dirty="0"/>
              <a:t>6</a:t>
            </a:r>
            <a:r>
              <a:rPr lang="ko-KR" altLang="en-US" dirty="0"/>
              <a:t>가지가 있었고 그 중에 </a:t>
            </a:r>
            <a:r>
              <a:rPr lang="ko-KR" altLang="en-US" dirty="0" err="1"/>
              <a:t>부하량이</a:t>
            </a:r>
            <a:r>
              <a:rPr lang="ko-KR" altLang="en-US" dirty="0"/>
              <a:t> 높은 </a:t>
            </a:r>
            <a:r>
              <a:rPr lang="en-US" altLang="ko-KR" dirty="0"/>
              <a:t>4</a:t>
            </a:r>
            <a:r>
              <a:rPr lang="ko-KR" altLang="en-US" dirty="0"/>
              <a:t>가지  </a:t>
            </a:r>
            <a:r>
              <a:rPr lang="ko-KR" altLang="en-US" dirty="0" err="1"/>
              <a:t>광고이미지</a:t>
            </a:r>
            <a:r>
              <a:rPr lang="ko-KR" altLang="en-US" dirty="0"/>
              <a:t> </a:t>
            </a:r>
            <a:r>
              <a:rPr lang="en-US" altLang="ko-KR" dirty="0" err="1"/>
              <a:t>cdn</a:t>
            </a:r>
            <a:r>
              <a:rPr lang="en-US" altLang="ko-KR" dirty="0"/>
              <a:t>, </a:t>
            </a:r>
            <a:r>
              <a:rPr lang="ko-KR" altLang="en-US" dirty="0"/>
              <a:t> 상품 조회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구매정보전송 </a:t>
            </a:r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구매결과조회 </a:t>
            </a:r>
            <a:r>
              <a:rPr lang="en-US" altLang="ko-KR" dirty="0"/>
              <a:t>queue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선정 사유로는 부하 및 병목현상이 높아서 선정하였습니다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59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테스트  장비로 </a:t>
            </a:r>
            <a:r>
              <a:rPr lang="en-US" altLang="ko-KR" dirty="0"/>
              <a:t>EC2, RDS, Lambda, API, </a:t>
            </a:r>
            <a:r>
              <a:rPr lang="ko-KR" altLang="en-US" dirty="0"/>
              <a:t>테스트 </a:t>
            </a:r>
            <a:r>
              <a:rPr lang="ko-KR" altLang="en-US" dirty="0" err="1"/>
              <a:t>도구로써는</a:t>
            </a:r>
            <a:r>
              <a:rPr lang="ko-KR" altLang="en-US" dirty="0"/>
              <a:t> </a:t>
            </a:r>
            <a:r>
              <a:rPr lang="ko-KR" altLang="en-US" dirty="0" err="1"/>
              <a:t>로캐스터를</a:t>
            </a:r>
            <a:r>
              <a:rPr lang="ko-KR" altLang="en-US" dirty="0"/>
              <a:t> 설치하여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156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시나리오 파일은 이렇게 준비해서 사용했습니다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207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시나라이</a:t>
            </a:r>
            <a:r>
              <a:rPr lang="ko-KR" altLang="en-US" dirty="0"/>
              <a:t> 파일 토대로</a:t>
            </a:r>
            <a:r>
              <a:rPr lang="en-US" altLang="ko-KR" dirty="0"/>
              <a:t>, </a:t>
            </a:r>
            <a:r>
              <a:rPr lang="ko-KR" altLang="en-US" dirty="0" err="1"/>
              <a:t>로캐스트로</a:t>
            </a:r>
            <a:r>
              <a:rPr lang="ko-KR" altLang="en-US" dirty="0"/>
              <a:t> 사용자 수 </a:t>
            </a:r>
            <a:r>
              <a:rPr lang="en-US" altLang="ko-KR" dirty="0"/>
              <a:t>500</a:t>
            </a:r>
            <a:r>
              <a:rPr lang="ko-KR" altLang="en-US" dirty="0"/>
              <a:t>에 해치 </a:t>
            </a:r>
            <a:r>
              <a:rPr lang="en-US" altLang="ko-KR" dirty="0"/>
              <a:t>50</a:t>
            </a:r>
            <a:r>
              <a:rPr lang="ko-KR" altLang="en-US" dirty="0"/>
              <a:t>으로 </a:t>
            </a:r>
            <a:r>
              <a:rPr lang="ko-KR" altLang="en-US" dirty="0" err="1"/>
              <a:t>했을때</a:t>
            </a:r>
            <a:r>
              <a:rPr lang="ko-KR" altLang="en-US" dirty="0"/>
              <a:t> 결과입니다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결과를 보시면 빠른 속도로 </a:t>
            </a:r>
            <a:r>
              <a:rPr lang="ko-KR" altLang="en-US" dirty="0" err="1"/>
              <a:t>처리되는것을</a:t>
            </a:r>
            <a:r>
              <a:rPr lang="ko-KR" altLang="en-US" dirty="0"/>
              <a:t> 확인이 가능하며</a:t>
            </a:r>
            <a:r>
              <a:rPr lang="en-US" altLang="ko-KR" dirty="0"/>
              <a:t>, </a:t>
            </a:r>
            <a:r>
              <a:rPr lang="ko-KR" altLang="en-US" dirty="0"/>
              <a:t>목표인 </a:t>
            </a:r>
            <a:r>
              <a:rPr lang="en-US" altLang="ko-KR" dirty="0"/>
              <a:t>500</a:t>
            </a:r>
            <a:r>
              <a:rPr lang="en-US" altLang="ko-KR" baseline="0" dirty="0"/>
              <a:t> RPS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넘는것을</a:t>
            </a:r>
            <a:r>
              <a:rPr lang="ko-KR" altLang="en-US" baseline="0" dirty="0"/>
              <a:t> 확인이 가능했습니다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endParaRPr lang="en-US" altLang="ko-KR" baseline="0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056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그래프로도 확인이 가능했으며 </a:t>
            </a:r>
            <a:r>
              <a:rPr lang="en-US" altLang="ko-KR" dirty="0"/>
              <a:t>5</a:t>
            </a:r>
            <a:r>
              <a:rPr lang="ko-KR" altLang="en-US" dirty="0"/>
              <a:t>분간 측정 시 안정적으로 </a:t>
            </a:r>
            <a:r>
              <a:rPr lang="ko-KR" altLang="en-US" dirty="0" err="1"/>
              <a:t>돌아가는것을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확인할수가있었습니다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5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동기는 두가지 측면이 있습니다</a:t>
            </a:r>
            <a:r>
              <a:rPr lang="en-US" altLang="ko-KR" dirty="0"/>
              <a:t>. </a:t>
            </a:r>
            <a:r>
              <a:rPr lang="ko-KR" altLang="en-US" dirty="0"/>
              <a:t>첫째 잡지의 디지털화</a:t>
            </a:r>
            <a:r>
              <a:rPr lang="en-US" altLang="ko-KR" dirty="0"/>
              <a:t>, </a:t>
            </a:r>
            <a:r>
              <a:rPr lang="ko-KR" altLang="en-US" dirty="0"/>
              <a:t>둘째 인터넷쇼핑몰의 선호도 증가입니다</a:t>
            </a:r>
            <a:r>
              <a:rPr lang="en-US" altLang="ko-KR" dirty="0"/>
              <a:t>. </a:t>
            </a:r>
            <a:r>
              <a:rPr lang="ko-KR" altLang="en-US" dirty="0"/>
              <a:t> 혹시 여기계신 분들은 종이잡지를 많이 접하셨습니까</a:t>
            </a:r>
            <a:r>
              <a:rPr lang="en-US" altLang="ko-KR" dirty="0"/>
              <a:t>? </a:t>
            </a:r>
            <a:r>
              <a:rPr lang="ko-KR" altLang="en-US" dirty="0"/>
              <a:t>사실 요즘은 종이잡지를 많이 이용하지 않습니다</a:t>
            </a:r>
            <a:r>
              <a:rPr lang="en-US" altLang="ko-KR" dirty="0"/>
              <a:t>. </a:t>
            </a:r>
            <a:r>
              <a:rPr lang="ko-KR" altLang="en-US" dirty="0" err="1"/>
              <a:t>왜냐</a:t>
            </a:r>
            <a:r>
              <a:rPr lang="ko-KR" altLang="en-US" dirty="0"/>
              <a:t> 사용자는 접근성이 떨어져 멀리하게 되고 그에 따라 주된 </a:t>
            </a:r>
            <a:r>
              <a:rPr lang="ko-KR" altLang="en-US" dirty="0" err="1"/>
              <a:t>수익중</a:t>
            </a:r>
            <a:r>
              <a:rPr lang="ko-KR" altLang="en-US" dirty="0"/>
              <a:t> 하나였던 광고수익의 하락과 광고비용 대비 효율을 분석하기 어렵기 때문입니다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그리고 인터넷 쇼핑몰의 선호도 증가도 사용자 입장에서는 편하게 앱이나 웹으로 접근성이 더 뛰어나기 때문이다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저희는 이 두가지 측면으로 프로젝트 동기를 선정하였다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87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782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7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OWASP TOP 10 </a:t>
            </a:r>
            <a:r>
              <a:rPr lang="ko-KR" altLang="en-US" dirty="0"/>
              <a:t>도구로는 </a:t>
            </a:r>
            <a:r>
              <a:rPr lang="en-US" altLang="ko-KR" dirty="0"/>
              <a:t>OWASP ZAP </a:t>
            </a:r>
            <a:r>
              <a:rPr lang="ko-KR" altLang="en-US" dirty="0"/>
              <a:t>을 사용하였습니다 </a:t>
            </a:r>
            <a:r>
              <a:rPr lang="en-US" altLang="ko-KR" dirty="0"/>
              <a:t>ZAP</a:t>
            </a:r>
            <a:r>
              <a:rPr lang="ko-KR" altLang="en-US" dirty="0"/>
              <a:t>은 개발 단계에서 개발자가 손쉽게 스스로 보안 취약점을 발견하고 조치할 수 있도록 하는 오픈소스 제품입니다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59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Mozila</a:t>
            </a:r>
            <a:r>
              <a:rPr lang="en-US" altLang="ko-KR" dirty="0"/>
              <a:t> Web Security Guidelines </a:t>
            </a:r>
            <a:r>
              <a:rPr lang="ko-KR" altLang="en-US" dirty="0"/>
              <a:t>테스트 도구로는 모질라 </a:t>
            </a:r>
            <a:r>
              <a:rPr lang="ko-KR" altLang="en-US" dirty="0" err="1"/>
              <a:t>옵저버터리를</a:t>
            </a:r>
            <a:r>
              <a:rPr lang="ko-KR" altLang="en-US" dirty="0"/>
              <a:t> 사용하여 테스트했습니다</a:t>
            </a:r>
            <a:r>
              <a:rPr lang="en-US" altLang="ko-KR" dirty="0"/>
              <a:t>. </a:t>
            </a:r>
            <a:r>
              <a:rPr lang="ko-KR" altLang="en-US" dirty="0"/>
              <a:t>모질라 </a:t>
            </a:r>
            <a:r>
              <a:rPr lang="ko-KR" altLang="en-US" dirty="0" err="1"/>
              <a:t>옵저버터리는</a:t>
            </a:r>
            <a:r>
              <a:rPr lang="ko-KR" altLang="en-US" dirty="0"/>
              <a:t> 웹 서버가 최상의 보안 설정을 갖추고 있는지를 확인할 수 있는 온라인 스캐너입니다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447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테스트 결과는 다음과 같습니다</a:t>
            </a:r>
            <a:r>
              <a:rPr lang="en-US" altLang="ko-KR" dirty="0"/>
              <a:t>. X-Content-Type-Options Header</a:t>
            </a:r>
            <a:r>
              <a:rPr lang="ko-KR" altLang="en-US" dirty="0"/>
              <a:t>가 없었고 불완전하거나 캐쉬 컨트롤이 없어 </a:t>
            </a:r>
            <a:r>
              <a:rPr lang="en-US" altLang="ko-KR" dirty="0"/>
              <a:t>Low</a:t>
            </a:r>
            <a:r>
              <a:rPr lang="ko-KR" altLang="en-US" dirty="0"/>
              <a:t>에 해당하는 항목이 </a:t>
            </a:r>
            <a:r>
              <a:rPr lang="en-US" altLang="ko-KR" dirty="0"/>
              <a:t>2</a:t>
            </a:r>
            <a:r>
              <a:rPr lang="ko-KR" altLang="en-US" dirty="0"/>
              <a:t>개가 나타난다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결과를 확인하니 컨텐츠 보안정책에서 감점을 많이 당했고 </a:t>
            </a:r>
            <a:r>
              <a:rPr lang="en-US" altLang="ko-KR" dirty="0"/>
              <a:t>X-Content-Type-Options , X-Frame-Options</a:t>
            </a:r>
            <a:r>
              <a:rPr lang="ko-KR" altLang="en-US" dirty="0"/>
              <a:t>등의 헤더가 없어서 </a:t>
            </a:r>
            <a:r>
              <a:rPr lang="en-US" altLang="ko-KR" dirty="0"/>
              <a:t>F</a:t>
            </a:r>
            <a:r>
              <a:rPr lang="ko-KR" altLang="en-US" dirty="0"/>
              <a:t>라는 결과가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개선 방안으로는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추가하였습니다</a:t>
            </a:r>
            <a:r>
              <a:rPr lang="en-US" altLang="ko-KR" dirty="0"/>
              <a:t>. </a:t>
            </a:r>
            <a:r>
              <a:rPr lang="ko-KR" altLang="en-US" dirty="0"/>
              <a:t>헤더를 추가한 이유는 시스템의 보안정책을 변경하기 위해서이다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</a:t>
            </a:r>
            <a:r>
              <a:rPr lang="ko-KR" altLang="en-US" dirty="0" err="1"/>
              <a:t>옵저버터리</a:t>
            </a:r>
            <a:r>
              <a:rPr lang="ko-KR" altLang="en-US" dirty="0"/>
              <a:t> 취약점 개선을 위해서는 응답 헤더를 변경하는 람다 </a:t>
            </a:r>
            <a:r>
              <a:rPr lang="ko-KR" altLang="en-US" dirty="0" err="1"/>
              <a:t>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 후 결과를 살펴보니 </a:t>
            </a:r>
            <a:r>
              <a:rPr lang="en-US" altLang="ko-KR" dirty="0"/>
              <a:t>X-Content-Type-Options </a:t>
            </a:r>
            <a:r>
              <a:rPr lang="ko-KR" altLang="en-US" dirty="0"/>
              <a:t>헤더를 추가 및 </a:t>
            </a:r>
            <a:r>
              <a:rPr lang="en-US" altLang="ko-KR" dirty="0" err="1"/>
              <a:t>Cahce</a:t>
            </a:r>
            <a:r>
              <a:rPr lang="en-US" altLang="ko-KR" dirty="0"/>
              <a:t>-Control Header</a:t>
            </a:r>
            <a:r>
              <a:rPr lang="ko-KR" altLang="en-US" dirty="0"/>
              <a:t>를 추가해줌으로써 </a:t>
            </a:r>
            <a:r>
              <a:rPr lang="ko-KR" altLang="en-US" dirty="0" err="1"/>
              <a:t>캐싱을</a:t>
            </a:r>
            <a:r>
              <a:rPr lang="ko-KR" altLang="en-US" dirty="0"/>
              <a:t> 제어할 수 있게 되어 기존의 </a:t>
            </a:r>
            <a:r>
              <a:rPr lang="en-US" altLang="ko-KR" dirty="0"/>
              <a:t>Low</a:t>
            </a:r>
            <a:r>
              <a:rPr lang="ko-KR" altLang="en-US" dirty="0"/>
              <a:t>에 해당하는 문제를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597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람다엣지를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추가한 결과 기존에 나타났던 문제들을 보완해서 </a:t>
            </a:r>
            <a:r>
              <a:rPr lang="en-US" altLang="ko-KR" dirty="0"/>
              <a:t>A+ </a:t>
            </a:r>
            <a:r>
              <a:rPr lang="ko-KR" altLang="en-US" dirty="0"/>
              <a:t>결과를 얻을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1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사례분석입니다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7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89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내구성을 위해 </a:t>
            </a:r>
            <a:r>
              <a:rPr lang="en-US" altLang="ko-KR" dirty="0"/>
              <a:t>S3</a:t>
            </a:r>
            <a:r>
              <a:rPr lang="ko-KR" altLang="en-US" dirty="0"/>
              <a:t>를 사용하였습니다</a:t>
            </a:r>
            <a:r>
              <a:rPr lang="en-US" altLang="ko-KR" dirty="0"/>
              <a:t>. S3</a:t>
            </a:r>
            <a:r>
              <a:rPr lang="ko-KR" altLang="en-US" dirty="0"/>
              <a:t>는 무제한 파일 저장 스토리지이며 </a:t>
            </a:r>
            <a:r>
              <a:rPr lang="en-US" altLang="ko-KR" dirty="0"/>
              <a:t>99.999999999%</a:t>
            </a:r>
            <a:r>
              <a:rPr lang="ko-KR" altLang="en-US" dirty="0"/>
              <a:t>의 내구성을 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버전관리를 통해 향상된 보호를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56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확장성으로는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클라우드 함수 기반 마이크로 서비스이며 서버 필요 없이 코드만 배포하여 비즈니스 로직에 집중할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높은 확장성 및 빠른 서비스 연동으로 인프라 확장에 대한 고민이 줄어듭니다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49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확장성은 두가지 관점으로 메모리 확장을 통해 성능을 향상시킬 수 있으며 </a:t>
            </a:r>
            <a:r>
              <a:rPr lang="en-US" altLang="ko-KR" dirty="0"/>
              <a:t>, </a:t>
            </a:r>
            <a:r>
              <a:rPr lang="ko-KR" altLang="en-US" dirty="0"/>
              <a:t>람다를 두개를 </a:t>
            </a:r>
            <a:r>
              <a:rPr lang="ko-KR" altLang="en-US" dirty="0" err="1"/>
              <a:t>만듬으로써</a:t>
            </a:r>
            <a:r>
              <a:rPr lang="ko-KR" altLang="en-US" dirty="0"/>
              <a:t> 애플리케이션 </a:t>
            </a:r>
            <a:r>
              <a:rPr lang="ko-KR" altLang="en-US" dirty="0" err="1"/>
              <a:t>로드밸런싱이</a:t>
            </a:r>
            <a:r>
              <a:rPr lang="ko-KR" altLang="en-US" dirty="0"/>
              <a:t> 일어나고 스케일 아웃을 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코드만 추가하여 서버없이 확장이 가능한 비즈니스 확장성도 향상시킬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965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비용최적화를 위해서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</a:t>
            </a:r>
            <a:r>
              <a:rPr lang="ko-KR" altLang="en-US" dirty="0" err="1"/>
              <a:t>요청량에</a:t>
            </a:r>
            <a:r>
              <a:rPr lang="ko-KR" altLang="en-US" dirty="0"/>
              <a:t> 따라 지불을 하고</a:t>
            </a:r>
            <a:r>
              <a:rPr lang="en-US" altLang="ko-KR" dirty="0"/>
              <a:t>. </a:t>
            </a:r>
            <a:r>
              <a:rPr lang="ko-KR" altLang="en-US" dirty="0"/>
              <a:t>람다 사용금액은 다음과 같습니다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12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저희 시스템의 람다 비용을 알아보기 위해 저희가 벤치마킹한 </a:t>
            </a:r>
            <a:r>
              <a:rPr lang="ko-KR" altLang="en-US" dirty="0" err="1"/>
              <a:t>무신사</a:t>
            </a:r>
            <a:r>
              <a:rPr lang="ko-KR" altLang="en-US" dirty="0"/>
              <a:t> </a:t>
            </a:r>
            <a:r>
              <a:rPr lang="ko-KR" altLang="en-US" dirty="0" err="1"/>
              <a:t>방문고객수를</a:t>
            </a:r>
            <a:r>
              <a:rPr lang="ko-KR" altLang="en-US" dirty="0"/>
              <a:t> 통해 비용을 계산해보았습니다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앞에 보이는 표는 이해를 돕고자 나타냈고 무신사와 비슷한 방문자 수를 보이는 옥션이나 </a:t>
            </a:r>
            <a:r>
              <a:rPr lang="ko-KR" altLang="en-US" dirty="0" err="1"/>
              <a:t>위메프가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272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컴퓨팅 비용으로는 </a:t>
            </a:r>
            <a:r>
              <a:rPr lang="en-US" altLang="ko-KR" dirty="0"/>
              <a:t>22</a:t>
            </a:r>
            <a:r>
              <a:rPr lang="ko-KR" altLang="en-US" dirty="0"/>
              <a:t>만명의 일일 방문자수 </a:t>
            </a:r>
            <a:r>
              <a:rPr lang="en-US" altLang="ko-KR" dirty="0"/>
              <a:t>*</a:t>
            </a:r>
            <a:r>
              <a:rPr lang="ko-KR" altLang="en-US" dirty="0"/>
              <a:t> 세번의 </a:t>
            </a:r>
            <a:r>
              <a:rPr lang="ko-KR" altLang="en-US" dirty="0" err="1"/>
              <a:t>페이지뷰</a:t>
            </a:r>
            <a:r>
              <a:rPr lang="ko-KR" altLang="en-US" dirty="0"/>
              <a:t> </a:t>
            </a:r>
            <a:r>
              <a:rPr lang="en-US" altLang="ko-KR" dirty="0"/>
              <a:t>* 4</a:t>
            </a:r>
            <a:r>
              <a:rPr lang="ko-KR" altLang="en-US" dirty="0"/>
              <a:t>번의 </a:t>
            </a:r>
            <a:r>
              <a:rPr lang="ko-KR" altLang="en-US" dirty="0" err="1"/>
              <a:t>리퀘스트에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일을 곱하고 람다에 사용요금을 곱하니 </a:t>
            </a:r>
            <a:r>
              <a:rPr lang="en-US" altLang="ko-KR" dirty="0"/>
              <a:t>16.4</a:t>
            </a:r>
            <a:r>
              <a:rPr lang="ko-KR" altLang="en-US" dirty="0"/>
              <a:t>달러가 나왔고</a:t>
            </a:r>
            <a:endParaRPr lang="en-US" altLang="ko-KR" dirty="0"/>
          </a:p>
          <a:p>
            <a:r>
              <a:rPr lang="ko-KR" altLang="en-US" dirty="0" err="1"/>
              <a:t>벡엔드</a:t>
            </a:r>
            <a:r>
              <a:rPr lang="ko-KR" altLang="en-US" dirty="0"/>
              <a:t> 호출을 위한 </a:t>
            </a:r>
            <a:r>
              <a:rPr lang="en-US" altLang="ko-KR" dirty="0"/>
              <a:t>API gateway </a:t>
            </a:r>
            <a:r>
              <a:rPr lang="ko-KR" altLang="en-US" dirty="0"/>
              <a:t>비용은 </a:t>
            </a:r>
            <a:r>
              <a:rPr lang="en-US" altLang="ko-KR" dirty="0"/>
              <a:t>336.6</a:t>
            </a:r>
            <a:r>
              <a:rPr lang="ko-KR" altLang="en-US" dirty="0"/>
              <a:t>달러를 사용했습니다 이걸 합쳐보니 월별 한화 </a:t>
            </a:r>
            <a:r>
              <a:rPr lang="en-US" altLang="ko-KR" dirty="0"/>
              <a:t>396994</a:t>
            </a:r>
            <a:r>
              <a:rPr lang="ko-KR" altLang="en-US" dirty="0"/>
              <a:t>원의 금액을 사용하는 걸로 나타났습니다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9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02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배포를 위해서는 </a:t>
            </a:r>
            <a:r>
              <a:rPr lang="en-US" altLang="ko-KR" dirty="0"/>
              <a:t>Lambda Layers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기존에 람도 코드를 만들어서 </a:t>
            </a:r>
            <a:r>
              <a:rPr lang="ko-KR" altLang="en-US" dirty="0" err="1"/>
              <a:t>올릴때</a:t>
            </a:r>
            <a:r>
              <a:rPr lang="ko-KR" altLang="en-US" dirty="0"/>
              <a:t> 매번 패키지 세트를 만들어 올렸다면 </a:t>
            </a:r>
            <a:r>
              <a:rPr lang="ko-KR" altLang="en-US" dirty="0" err="1"/>
              <a:t>람다레이어는</a:t>
            </a:r>
            <a:r>
              <a:rPr lang="ko-KR" altLang="en-US" dirty="0"/>
              <a:t> 같은 의존성을 가지는 함수라면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코드를 따로 빼고 의존성 패키지는 레이어라는 곳으로 빼서 사용할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072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이제는 생성한 계층을 람다함수에 추가하는 과정입니다</a:t>
            </a:r>
            <a:r>
              <a:rPr lang="en-US" altLang="ko-KR" dirty="0"/>
              <a:t>. </a:t>
            </a:r>
            <a:r>
              <a:rPr lang="ko-KR" altLang="en-US" dirty="0"/>
              <a:t>람다에서 레이어를 </a:t>
            </a:r>
            <a:r>
              <a:rPr lang="ko-KR" altLang="en-US" dirty="0" err="1"/>
              <a:t>클릭후</a:t>
            </a:r>
            <a:r>
              <a:rPr lang="ko-KR" altLang="en-US" dirty="0"/>
              <a:t> 계층 추가를 누르고 방금 </a:t>
            </a:r>
            <a:r>
              <a:rPr lang="ko-KR" altLang="en-US" dirty="0" err="1"/>
              <a:t>만들었떤</a:t>
            </a:r>
            <a:r>
              <a:rPr lang="ko-KR" altLang="en-US" dirty="0"/>
              <a:t> 계층을 추가해주면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첫번째 사례는 </a:t>
            </a:r>
            <a:r>
              <a:rPr lang="ko-KR" altLang="en-US" dirty="0" err="1"/>
              <a:t>무신사입니다</a:t>
            </a:r>
            <a:r>
              <a:rPr lang="en-US" altLang="ko-KR" dirty="0"/>
              <a:t>. </a:t>
            </a:r>
            <a:r>
              <a:rPr lang="ko-KR" altLang="en-US" dirty="0"/>
              <a:t>앞서 설명한 두 가지 동기들을 모두 충족시키는 온라인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695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모니터링을 위해서는 클라우드 </a:t>
            </a:r>
            <a:r>
              <a:rPr lang="ko-KR" altLang="en-US" dirty="0" err="1"/>
              <a:t>워치를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r>
              <a:rPr lang="ko-KR" altLang="en-US" dirty="0"/>
              <a:t>클라우드 </a:t>
            </a:r>
            <a:r>
              <a:rPr lang="ko-KR" altLang="en-US" dirty="0" err="1"/>
              <a:t>워치로</a:t>
            </a:r>
            <a:r>
              <a:rPr lang="ko-KR" altLang="en-US" dirty="0"/>
              <a:t> </a:t>
            </a:r>
            <a:r>
              <a:rPr lang="en-US" altLang="ko-KR" dirty="0"/>
              <a:t>EC2 CPU </a:t>
            </a:r>
            <a:r>
              <a:rPr lang="ko-KR" altLang="en-US" dirty="0"/>
              <a:t>사용률 </a:t>
            </a:r>
            <a:r>
              <a:rPr lang="en-US" altLang="ko-KR" dirty="0"/>
              <a:t>70% </a:t>
            </a:r>
            <a:r>
              <a:rPr lang="ko-KR" altLang="en-US" dirty="0"/>
              <a:t>초과하면 </a:t>
            </a:r>
            <a:r>
              <a:rPr lang="en-US" altLang="ko-KR" dirty="0"/>
              <a:t>Amazon SNS</a:t>
            </a:r>
            <a:r>
              <a:rPr lang="ko-KR" altLang="en-US" dirty="0"/>
              <a:t>를 사용하여 이메일 메시지를 전송하는 </a:t>
            </a:r>
            <a:r>
              <a:rPr lang="en-US" altLang="ko-KR" dirty="0"/>
              <a:t>CloudWatch </a:t>
            </a:r>
            <a:r>
              <a:rPr lang="ko-KR" altLang="en-US" dirty="0"/>
              <a:t>경보를 만들었고 실시간 로그 추적을 하여 오류 확인 및 조치를 가능하게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244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563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4884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9665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3741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0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무신사는 최</a:t>
            </a:r>
            <a:r>
              <a:rPr lang="ko-KR" altLang="en-US" sz="1200" kern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가장 각광받고 있는 </a:t>
            </a:r>
            <a:r>
              <a:rPr lang="ko-KR" altLang="en-US" sz="1200" kern="1200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유통채널이고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,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최초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의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온오프라인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패션 매거진과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최대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규모의 브랜드 패션 유통 플랫폼을 제공합니다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또한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컨텐츠와 커머스가 결합된 형태의 서비스라는 특징을 가지고 있습니다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  <a:endParaRPr lang="en-US" altLang="ko-KR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무신사</a:t>
            </a:r>
            <a:r>
              <a:rPr lang="ko-KR" altLang="en-US" dirty="0"/>
              <a:t> 사이트의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0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A91C4-339E-462D-A304-DA74CBB5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5FD94-371D-4929-8EAF-11B7973EE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90F4C-6B32-4968-9CD4-8CA142EB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7D8D1-EFAA-4F79-84B0-834EA733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D9F21-2EB8-493A-8AE3-A3B2432C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1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92A07-BA73-4E62-815C-BC264486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6F2C1-22BA-463A-84CF-C4579B1F5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273E3-88FD-46AB-AAD6-D4E5B267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5C06A-41AE-428F-B066-9275F64F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103F9-981F-48D0-8142-EF440FF9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1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E66728-1589-47AA-918A-4846555DF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B5B15-8A23-4E56-931C-DBC7C949B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6F3EC-2263-4D96-9CEA-B0224A8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4EE99-7817-4C10-A842-4FF0DAD4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65049-44ED-46CD-8344-6D81F922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0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08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7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4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9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26373-AD38-4A6E-8126-402DA66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0A274-755D-484F-B9F2-242832A6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1EBE3-C062-4EA4-BC5D-18BEEA39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4BA4F-D0F2-4390-A7A3-E4AB40CF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CBCD5-3CAC-4303-9D15-C5E58AFD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04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4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90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2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200CB-0B3A-492F-ACD3-F0352892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0C7CC-5724-4153-98B3-EB51BC432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31BD-82A4-4A59-9681-58E2E707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CFF73-BD5A-476C-94B3-E4F4C4B9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F2CA9-DEBD-45AC-BCE8-83BDFF85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0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CDD3B-BE18-4E12-BFA0-16F3EEC6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EBA05-A483-4111-B3A5-AC74420B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DDF32-2AB5-4EAB-8589-81A58B06C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A7D1F2-0E3A-4B6C-A11E-0A167F2D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B759-2EB5-4767-9E77-2FC11221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D00826-D0F2-477D-B358-5CD92A0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E15D-A1A7-4268-95B1-3C5C001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A1D4ED-C280-4F40-8C1B-716BF4C77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090577-134E-474D-88E3-E2F59E1CF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A3B82F-C5BA-4909-A8FF-6EBF5BB2F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1379F2-F332-4988-8D5E-525DEA621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DF92DE-4D07-4CFF-BD7B-4B52964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1F236A-025A-4194-8F5C-95D6101B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595A3B-F62D-4F2F-B904-B1FD4D38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FA0B-46D9-4D49-87BB-8AD4CC2A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9BAD98-D6A7-4A94-9E73-465EA45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2223EE-F7EA-440B-9317-47940761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A3465-6299-47C2-BF9D-317C13ED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9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29361-4AE8-406E-9063-733155A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DB4E4-A191-4A1D-A358-55756A17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35554-5FC3-4B00-9F20-A2605E3F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2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A3A77-2ADE-42EC-A5AC-56910FC7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02795-D881-4363-A04F-7E509B90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161EE-7797-43B8-BDB3-5023429DC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E4914F-1C07-4936-9A52-408CEC58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B2857-EA99-4AFE-8F87-6B17AE1E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A843E-F693-4A92-A8A7-B670B54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4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C866D-7726-4CFE-BE9C-34571D2F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AFF62-2ECB-4777-9FB7-72EBCF88C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E075F5-A07B-48A3-9F43-173233C8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447E5-06DD-4627-B1B6-E7CF3DB2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30669-E63A-458B-A950-590A9F20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72D779-39A1-4453-8BC5-A88FC96A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3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CC49AE-12AF-4423-AE54-AAFC527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8C5D-E78E-4B6B-94A3-AF34742B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AB7F-80C6-4C09-82EC-14F1E286B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DBA1-D9B6-435F-B01D-85166268104F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BE004-49A8-4D3C-8781-D6406EA0F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24A23-CE53-4FD0-9EAA-1776EF0DE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63EAA-0699-4CE8-9C89-A0A9B6295D3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40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1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44.png"/><Relationship Id="rId10" Type="http://schemas.openxmlformats.org/officeDocument/2006/relationships/image" Target="../media/image76.png"/><Relationship Id="rId19" Type="http://schemas.openxmlformats.org/officeDocument/2006/relationships/image" Target="../media/image4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7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tmp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tmp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ulmagazine.com/magazin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sv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2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27.svg"/><Relationship Id="rId9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7b6bueel76.execute-api.ap-northeast-1.amazonaws.com/default/LJY_magazine" TargetMode="External"/><Relationship Id="rId4" Type="http://schemas.openxmlformats.org/officeDocument/2006/relationships/hyperlink" Target="https://www.owasp.org/index.php/OWASP_Zed_Attack_Proxy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tory.mozill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usinsa.com/showcase/2018FIRSTHALFREPOR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tmp"/><Relationship Id="rId7" Type="http://schemas.openxmlformats.org/officeDocument/2006/relationships/image" Target="../media/image177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svg"/><Relationship Id="rId5" Type="http://schemas.openxmlformats.org/officeDocument/2006/relationships/image" Target="../media/image175.png"/><Relationship Id="rId4" Type="http://schemas.openxmlformats.org/officeDocument/2006/relationships/image" Target="../media/image17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ap-northeast-1.console.aws.amazon.com/vpc/home?region=ap-northeast-1#acls:networkAclId=acl-0564c0f6fa14bfd5d" TargetMode="External"/><Relationship Id="rId13" Type="http://schemas.openxmlformats.org/officeDocument/2006/relationships/hyperlink" Target="https://ap-northeast-1.console.aws.amazon.com/vpc/home?region=ap-northeast-1#RouteTables:routeTableId=rtb-07344045d7b61cff1" TargetMode="External"/><Relationship Id="rId18" Type="http://schemas.openxmlformats.org/officeDocument/2006/relationships/hyperlink" Target="https://ap-northeast-1.console.aws.amazon.com/vpc/home?region=ap-northeast-1#routetables:filter=rtb-0bb2126a10568c93c" TargetMode="External"/><Relationship Id="rId3" Type="http://schemas.openxmlformats.org/officeDocument/2006/relationships/hyperlink" Target="https://ap-northeast-1.console.aws.amazon.com/vpc/home?region=ap-northeast-1#vpcs:filter=vpc-07fb07a8a2cafc285" TargetMode="External"/><Relationship Id="rId21" Type="http://schemas.openxmlformats.org/officeDocument/2006/relationships/hyperlink" Target="https://ap-northeast-1.console.aws.amazon.com/vpc/home?region=ap-northeast-1#subnets:filter=subnet-0f04a600a66fb1c2f" TargetMode="External"/><Relationship Id="rId7" Type="http://schemas.openxmlformats.org/officeDocument/2006/relationships/hyperlink" Target="https://ap-northeast-1.console.aws.amazon.com/vpc/home?region=ap-northeast-1#RouteTables:routeTableId=rtb-0ff14f56194802815" TargetMode="External"/><Relationship Id="rId12" Type="http://schemas.openxmlformats.org/officeDocument/2006/relationships/hyperlink" Target="https://ap-northeast-1.console.aws.amazon.com/vpc/home?region=ap-northeast-1#acls:networkAclId=acl-090b1c21c9d015c47" TargetMode="External"/><Relationship Id="rId17" Type="http://schemas.openxmlformats.org/officeDocument/2006/relationships/hyperlink" Target="https://ap-northeast-1.console.aws.amazon.com/vpc/home?region=ap-northeast-1#acls:filter=acl-0564c0f6fa14bfd5d" TargetMode="External"/><Relationship Id="rId2" Type="http://schemas.openxmlformats.org/officeDocument/2006/relationships/notesSlide" Target="../notesSlides/notesSlide71.xml"/><Relationship Id="rId16" Type="http://schemas.openxmlformats.org/officeDocument/2006/relationships/hyperlink" Target="https://ap-northeast-1.console.aws.amazon.com/vpc/home?region=ap-northeast-1#routetables:filter=rtb-0f814ff5f7ee1c229" TargetMode="External"/><Relationship Id="rId20" Type="http://schemas.openxmlformats.org/officeDocument/2006/relationships/hyperlink" Target="https://ap-northeast-1.console.aws.amazon.com/vpc/home?region=ap-northeast-1#subnets:filter=subnet-0cd7d7afb7652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-northeast-1.console.aws.amazon.com/vpc/home?region=ap-northeast-1#routetables:filter=rtb-09041d65593989e99" TargetMode="External"/><Relationship Id="rId11" Type="http://schemas.openxmlformats.org/officeDocument/2006/relationships/hyperlink" Target="https://ap-northeast-1.console.aws.amazon.com/vpc/home?region=ap-northeast-1#RouteTables:routeTableId=rtb-0384f8ded8aa3a0ca" TargetMode="External"/><Relationship Id="rId5" Type="http://schemas.openxmlformats.org/officeDocument/2006/relationships/hyperlink" Target="https://ap-northeast-1.console.aws.amazon.com/vpc/home?region=ap-northeast-1#acls:filter=acl-0594ac81424ceaca6" TargetMode="External"/><Relationship Id="rId15" Type="http://schemas.openxmlformats.org/officeDocument/2006/relationships/hyperlink" Target="https://ap-northeast-1.console.aws.amazon.com/vpc/home?region=ap-northeast-1#vpcs:filter=vpc-009da99dc018f5894" TargetMode="External"/><Relationship Id="rId10" Type="http://schemas.openxmlformats.org/officeDocument/2006/relationships/hyperlink" Target="https://ap-northeast-1.console.aws.amazon.com/vpc/home?region=ap-northeast-1#acls:networkAclId=acl-0ba956d9a9ae0b9d9" TargetMode="External"/><Relationship Id="rId19" Type="http://schemas.openxmlformats.org/officeDocument/2006/relationships/hyperlink" Target="https://ap-northeast-1.console.aws.amazon.com/vpc/home?region=ap-northeast-1#routetables:filter=rtb-0da6d52165dc553e0" TargetMode="External"/><Relationship Id="rId4" Type="http://schemas.openxmlformats.org/officeDocument/2006/relationships/hyperlink" Target="https://ap-northeast-1.console.aws.amazon.com/vpc/home?region=ap-northeast-1#routetables:filter=rtb-09088997a425331b4" TargetMode="External"/><Relationship Id="rId9" Type="http://schemas.openxmlformats.org/officeDocument/2006/relationships/hyperlink" Target="https://ap-northeast-1.console.aws.amazon.com/vpc/home?region=ap-northeast-1#RouteTables:routeTableId=rtb-092efa2cdbc8b62a1" TargetMode="External"/><Relationship Id="rId14" Type="http://schemas.openxmlformats.org/officeDocument/2006/relationships/hyperlink" Target="https://ap-northeast-1.console.aws.amazon.com/vpc/home?region=ap-northeast-1#acls:networkAclId=acl-0594ac81424ceaca6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p-northeast-1.console.aws.amazon.com/vpc/home?region=ap-northeast-1#vpcs:filter=vpc-07fb07a8a2cafc285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98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Amazon Web Service </a:t>
            </a:r>
            <a:r>
              <a:rPr lang="ko-KR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기반</a:t>
            </a:r>
            <a:r>
              <a:rPr lang="ko-KR" altLang="en-US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의</a:t>
            </a:r>
            <a:br>
              <a:rPr lang="en-US" altLang="ko-KR" sz="2400" b="1" kern="1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</a:br>
            <a:r>
              <a:rPr lang="ko-KR" altLang="ko-KR" sz="28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패션 웹 매거진 서비스 구현</a:t>
            </a:r>
            <a:endParaRPr lang="ko-KR" altLang="ko-KR" sz="24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77365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0467" y="1066799"/>
            <a:ext cx="5147733" cy="5147733"/>
          </a:xfrm>
          <a:prstGeom prst="rect">
            <a:avLst/>
          </a:prstGeom>
        </p:spPr>
      </p:pic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714210">
            <a:off x="742382" y="879607"/>
            <a:ext cx="5031981" cy="24376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55647">
            <a:off x="5629125" y="711233"/>
            <a:ext cx="5798442" cy="234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336426">
            <a:off x="3214140" y="2405301"/>
            <a:ext cx="5281118" cy="212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964452">
            <a:off x="431133" y="3886763"/>
            <a:ext cx="5210501" cy="2481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0053628">
            <a:off x="6783345" y="3013543"/>
            <a:ext cx="4823508" cy="3309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16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F76FAFB6-ADF4-4207-9C46-ABFE4CCB35E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0CBD0-A9DF-4AF3-A9DC-83306BED73AF}"/>
              </a:ext>
            </a:extLst>
          </p:cNvPr>
          <p:cNvSpPr/>
          <p:nvPr/>
        </p:nvSpPr>
        <p:spPr>
          <a:xfrm>
            <a:off x="6842459" y="6635507"/>
            <a:ext cx="53495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http://www.jobkorea.co.kr/Recruit/GI_Read/27606364?Oem_Code=C1&amp;view_type=01</a:t>
            </a:r>
            <a:endParaRPr lang="ko-KR" altLang="en-US" sz="10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58C94F-4D91-4679-8EC3-E056C1AF2EC8}"/>
              </a:ext>
            </a:extLst>
          </p:cNvPr>
          <p:cNvGrpSpPr/>
          <p:nvPr/>
        </p:nvGrpSpPr>
        <p:grpSpPr>
          <a:xfrm>
            <a:off x="473704" y="1005510"/>
            <a:ext cx="7487539" cy="5508110"/>
            <a:chOff x="314678" y="792256"/>
            <a:chExt cx="8143168" cy="59904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D977A1-E16C-47AD-8163-F04F2156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78" y="1574754"/>
              <a:ext cx="8143168" cy="520791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65BC9C-49DA-4316-868E-B5DE2E767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678" y="792256"/>
              <a:ext cx="8143168" cy="8596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77F4C3-A311-4894-B0F8-E83F0B1E4124}"/>
              </a:ext>
            </a:extLst>
          </p:cNvPr>
          <p:cNvSpPr/>
          <p:nvPr/>
        </p:nvSpPr>
        <p:spPr>
          <a:xfrm>
            <a:off x="6080459" y="5049697"/>
            <a:ext cx="1865242" cy="377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316AA76-35DB-4488-B56F-0595394C8399}"/>
              </a:ext>
            </a:extLst>
          </p:cNvPr>
          <p:cNvSpPr/>
          <p:nvPr/>
        </p:nvSpPr>
        <p:spPr>
          <a:xfrm rot="16200000">
            <a:off x="7719518" y="3208378"/>
            <a:ext cx="1040737" cy="588367"/>
          </a:xfrm>
          <a:prstGeom prst="trapezoid">
            <a:avLst>
              <a:gd name="adj" fmla="val 35136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8B07E6D-693C-4F03-8D90-FC0F84074385}"/>
              </a:ext>
            </a:extLst>
          </p:cNvPr>
          <p:cNvSpPr/>
          <p:nvPr/>
        </p:nvSpPr>
        <p:spPr>
          <a:xfrm rot="16200000">
            <a:off x="7707411" y="4931939"/>
            <a:ext cx="1040737" cy="612579"/>
          </a:xfrm>
          <a:prstGeom prst="trapezoid">
            <a:avLst>
              <a:gd name="adj" fmla="val 46787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47139-B9DE-4185-B6D0-9D2A82B7D9D8}"/>
              </a:ext>
            </a:extLst>
          </p:cNvPr>
          <p:cNvSpPr/>
          <p:nvPr/>
        </p:nvSpPr>
        <p:spPr>
          <a:xfrm>
            <a:off x="8534069" y="2982193"/>
            <a:ext cx="3154410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급격한 서비스 성장에 따른</a:t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레거시시스템 개선에 관심이 많은 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40690F-8D96-4A33-B777-AB3CB9E434B6}"/>
              </a:ext>
            </a:extLst>
          </p:cNvPr>
          <p:cNvSpPr/>
          <p:nvPr/>
        </p:nvSpPr>
        <p:spPr>
          <a:xfrm>
            <a:off x="8534069" y="4688796"/>
            <a:ext cx="3285785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MSA(Micro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Service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Architecture)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도입 경험이 있거나 관심이 많은 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B5CC5-8E68-4066-BEE4-E6910EC040DE}"/>
              </a:ext>
            </a:extLst>
          </p:cNvPr>
          <p:cNvSpPr/>
          <p:nvPr/>
        </p:nvSpPr>
        <p:spPr>
          <a:xfrm>
            <a:off x="6086062" y="3208380"/>
            <a:ext cx="1865242" cy="588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5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4">
            <a:extLst>
              <a:ext uri="{FF2B5EF4-FFF2-40B4-BE49-F238E27FC236}">
                <a16:creationId xmlns:a16="http://schemas.microsoft.com/office/drawing/2014/main" id="{7F8F9CC8-CEDE-45BF-9C1D-B8207A8EBA5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A95FD60-7865-4C44-BC01-8C040F752CB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6" name="직선 연결선 12">
            <a:extLst>
              <a:ext uri="{FF2B5EF4-FFF2-40B4-BE49-F238E27FC236}">
                <a16:creationId xmlns:a16="http://schemas.microsoft.com/office/drawing/2014/main" id="{11100D12-1149-4062-893A-AF5176B56647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FA09A-EFC6-46F4-B441-A2288F575244}"/>
              </a:ext>
            </a:extLst>
          </p:cNvPr>
          <p:cNvSpPr txBox="1"/>
          <p:nvPr/>
        </p:nvSpPr>
        <p:spPr>
          <a:xfrm>
            <a:off x="2464239" y="4089324"/>
            <a:ext cx="7263519" cy="12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spc="-150" dirty="0">
                <a:gradFill>
                  <a:gsLst>
                    <a:gs pos="100000">
                      <a:srgbClr val="F7B02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불안정한 서버</a:t>
            </a:r>
            <a:r>
              <a:rPr lang="ko-KR" altLang="en-US" sz="2400" spc="-150" dirty="0">
                <a:latin typeface="SpoqaHanSans-Regular"/>
                <a:ea typeface="SpoqaHanSans-Regular"/>
                <a:cs typeface="KoPubWorld돋움체 Bold"/>
              </a:rPr>
              <a:t>를 보완하고자 함</a:t>
            </a:r>
            <a:endParaRPr lang="en-US" altLang="ko-KR" sz="2400" spc="-150" dirty="0">
              <a:latin typeface="SpoqaHanSans-Regular"/>
              <a:ea typeface="SpoqaHanSans-Regular"/>
              <a:cs typeface="KoPubWorld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  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클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라우드 상에서 </a:t>
            </a:r>
            <a:r>
              <a:rPr lang="ko-KR" altLang="en-US" sz="2800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고가용성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을 가지는 서비스 필요</a:t>
            </a:r>
            <a:endParaRPr lang="ko-KR" altLang="en-US" sz="2400" spc="-150" dirty="0"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3C02F-4EF2-4E6B-9509-A0E958592ECC}"/>
              </a:ext>
            </a:extLst>
          </p:cNvPr>
          <p:cNvSpPr txBox="1"/>
          <p:nvPr/>
        </p:nvSpPr>
        <p:spPr>
          <a:xfrm>
            <a:off x="2328052" y="1979485"/>
            <a:ext cx="7263519" cy="15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매거진  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+</a:t>
            </a: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 스토어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</a:t>
            </a:r>
            <a:endParaRPr lang="ko-KR" altLang="en-US" sz="7200" b="1" spc="-1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32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5" y="1675227"/>
            <a:ext cx="77693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80045"/>
              </p:ext>
            </p:extLst>
          </p:nvPr>
        </p:nvGraphicFramePr>
        <p:xfrm>
          <a:off x="893096" y="1170358"/>
          <a:ext cx="10405807" cy="515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6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 정보에 특화된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SNS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옷에 관한 다양하고 유용한 정보를 공유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(Share)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함으로써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사람들이 누구나 손쉽게 멋을 추구할 수 있도록 돕는다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목표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7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1200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돌파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온라인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편집숍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29CM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인수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‘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 컨텐츠와 커머스의 결합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’ 이라는 전략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사용자가 만든 패션 컨텐츠에 구매 버튼을 연결시키고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구매 후기가 또 다른 컨텐츠 생산으로 이어지는 독특한 사업모델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아마존 웹서비스를 활용해 인프라를 구성</a:t>
                      </a:r>
                      <a:endParaRPr lang="en-US" altLang="ko-KR" sz="1600" kern="1200" dirty="0">
                        <a:gradFill>
                          <a:gsLst>
                            <a:gs pos="100000">
                              <a:srgbClr val="FF0000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5290" b="39250"/>
          <a:stretch>
            <a:fillRect/>
          </a:stretch>
        </p:blipFill>
        <p:spPr>
          <a:xfrm>
            <a:off x="987788" y="1208211"/>
            <a:ext cx="2413788" cy="614607"/>
          </a:xfrm>
          <a:prstGeom prst="rect">
            <a:avLst/>
          </a:prstGeom>
        </p:spPr>
      </p:pic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BB9418DF-2197-428D-8183-F0CE2FA92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63" y="3302502"/>
            <a:ext cx="4351685" cy="1030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56875E-136D-4918-AA55-0F4A0A78FF8F}"/>
              </a:ext>
            </a:extLst>
          </p:cNvPr>
          <p:cNvSpPr/>
          <p:nvPr/>
        </p:nvSpPr>
        <p:spPr>
          <a:xfrm>
            <a:off x="7537142" y="3213731"/>
            <a:ext cx="3630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Share: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옷을 통해 자신을 표현하고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같은 취향을 지닌 사람들과 쉽게 교류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Get: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옷에 대한 유용한 정보들을 </a:t>
            </a:r>
            <a:r>
              <a:rPr lang="en-US" altLang="ko-KR" sz="1200" spc="-8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StyleShare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에서 쉽고 빠르게 획득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Grow: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패션 관계자들이 고객들의 니즈를 파악하고 소통하여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비즈니스의 성장을 도움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A7E2AD6-189E-46E4-B0BB-BE7EAE1E122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스타일쉐어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3BCE7-8CF8-4A5B-B08C-B9589D81928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pic>
        <p:nvPicPr>
          <p:cNvPr id="9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8FDD43B-BB24-4FFF-8FD6-653D33557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2" y="1068644"/>
            <a:ext cx="9221907" cy="5361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646" y="1316392"/>
            <a:ext cx="11238707" cy="4948995"/>
          </a:xfrm>
          <a:prstGeom prst="rect">
            <a:avLst/>
          </a:prstGeom>
        </p:spPr>
      </p:pic>
      <p:cxnSp>
        <p:nvCxnSpPr>
          <p:cNvPr id="6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25051-E37C-4697-91E4-DE9E428CBFA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 dirty="0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623614F-5CCC-4774-8EF6-D64152FE107D}"/>
              </a:ext>
            </a:extLst>
          </p:cNvPr>
          <p:cNvSpPr/>
          <p:nvPr/>
        </p:nvSpPr>
        <p:spPr>
          <a:xfrm>
            <a:off x="10564238" y="2677073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D1579C-BB7F-4DF5-A543-EA48BF3E0812}"/>
              </a:ext>
            </a:extLst>
          </p:cNvPr>
          <p:cNvSpPr/>
          <p:nvPr/>
        </p:nvSpPr>
        <p:spPr>
          <a:xfrm>
            <a:off x="10888256" y="2693167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3.03 s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E58085-3AE2-4F04-8D3D-13C930B77C7E}"/>
              </a:ext>
            </a:extLst>
          </p:cNvPr>
          <p:cNvSpPr/>
          <p:nvPr/>
        </p:nvSpPr>
        <p:spPr>
          <a:xfrm>
            <a:off x="10290116" y="2902388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AF0F60-D0FE-42D3-BF8E-075750AD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36722"/>
              </p:ext>
            </p:extLst>
          </p:nvPr>
        </p:nvGraphicFramePr>
        <p:xfrm>
          <a:off x="465845" y="1126075"/>
          <a:ext cx="11187892" cy="5372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7892">
                  <a:extLst>
                    <a:ext uri="{9D8B030D-6E8A-4147-A177-3AD203B41FA5}">
                      <a16:colId xmlns:a16="http://schemas.microsoft.com/office/drawing/2014/main" val="1115967908"/>
                    </a:ext>
                  </a:extLst>
                </a:gridCol>
              </a:tblGrid>
              <a:tr h="596889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en-US" altLang="ko-KR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</a:t>
                      </a:r>
                      <a:r>
                        <a:rPr lang="ko-KR" altLang="en-US" sz="1400" b="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r>
                        <a:rPr lang="ko-KR" altLang="en-US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개발자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스타일쉐어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| 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서울 강남구</a:t>
                      </a:r>
                      <a:endParaRPr lang="ko-KR" altLang="en-US" sz="1400" b="1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74173"/>
                  </a:ext>
                </a:extLst>
              </a:tr>
              <a:tr h="4775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>주요업무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 개발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주요 업무는 </a:t>
                      </a:r>
                      <a:r>
                        <a:rPr lang="en-US" altLang="ko-KR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StyleShare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월간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100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만 명 이상이 사용하는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back-end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시스템을 유지 보수하며 새로운 기능을 개발하는 것입니다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빠른 배포를 위해 배포 시스템을 개선하고 트래픽을 대비하여 최적화에 신경 씁니다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레거시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스타일쉐어는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Python2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작성되어 돌아가고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Python3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이전하기 위해 그동안 준비를 꾸준히 해왔고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[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내년에는 이전할 계획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]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서비스가 다양해지면서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 back-end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는 거대한 </a:t>
                      </a:r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이 되었는데요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한단계 더 앞으로 나아가려면 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각 서비스별로 분리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하여 기민함과 유연성을 확보해야 한다고 생각하고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</a:b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테스트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현재 서비스는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으로 여러 앱이 많은 개발자들의 손을 거쳐 작업됩니다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안정성을 위해 최근 작업하는 </a:t>
                      </a: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내용들엔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테스트를 적극 작성하고 있고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매 작업마다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CI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를 통해 작성된 테스트들을 실행하여 코드를 검증하고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</a:t>
                      </a:r>
                      <a:endParaRPr lang="ko-KR" altLang="en-US" sz="14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Light" panose="020B0300000000000000" pitchFamily="50" charset="-127"/>
                        <a:ea typeface="SpoqaHanSans-Light" panose="020B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2075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A819B8-5E98-4930-88FD-173DEAF9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6" t="-4214" r="32547" b="43528"/>
          <a:stretch/>
        </p:blipFill>
        <p:spPr>
          <a:xfrm>
            <a:off x="509080" y="1185743"/>
            <a:ext cx="477688" cy="4776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25796B-81C8-4969-B8B8-AC8B5041B0B3}"/>
              </a:ext>
            </a:extLst>
          </p:cNvPr>
          <p:cNvSpPr/>
          <p:nvPr/>
        </p:nvSpPr>
        <p:spPr>
          <a:xfrm>
            <a:off x="557719" y="4690109"/>
            <a:ext cx="2988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B4D9F-0602-4DAD-A9C6-ADB5D2561BAB}"/>
              </a:ext>
            </a:extLst>
          </p:cNvPr>
          <p:cNvSpPr/>
          <p:nvPr/>
        </p:nvSpPr>
        <p:spPr>
          <a:xfrm>
            <a:off x="6647232" y="4369096"/>
            <a:ext cx="4896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16833-A7A8-4E96-80DB-FF6D367E171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150DF2-94D8-4204-BDEF-25798051EB55}"/>
              </a:ext>
            </a:extLst>
          </p:cNvPr>
          <p:cNvSpPr/>
          <p:nvPr/>
        </p:nvSpPr>
        <p:spPr>
          <a:xfrm>
            <a:off x="9245307" y="6244160"/>
            <a:ext cx="24577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https://www.wanted.co.kr/wd/18053</a:t>
            </a:r>
          </a:p>
        </p:txBody>
      </p:sp>
    </p:spTree>
    <p:extLst>
      <p:ext uri="{BB962C8B-B14F-4D97-AF65-F5344CB8AC3E}">
        <p14:creationId xmlns:p14="http://schemas.microsoft.com/office/powerpoint/2010/main" val="418786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A64D40DA-8F72-40F6-BFE9-847FA9CA6051}"/>
              </a:ext>
            </a:extLst>
          </p:cNvPr>
          <p:cNvSpPr/>
          <p:nvPr/>
        </p:nvSpPr>
        <p:spPr>
          <a:xfrm>
            <a:off x="14594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32B217-25A6-490D-B174-B1049DF32BE8}"/>
              </a:ext>
            </a:extLst>
          </p:cNvPr>
          <p:cNvSpPr/>
          <p:nvPr/>
        </p:nvSpPr>
        <p:spPr>
          <a:xfrm>
            <a:off x="71363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43EEE-8206-4E5F-AE3E-E0A06B719F58}"/>
              </a:ext>
            </a:extLst>
          </p:cNvPr>
          <p:cNvSpPr txBox="1"/>
          <p:nvPr/>
        </p:nvSpPr>
        <p:spPr>
          <a:xfrm>
            <a:off x="2032000" y="3754978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커머스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+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컨텐츠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5DE18-F518-496D-A3DC-DAECBBB5F30A}"/>
              </a:ext>
            </a:extLst>
          </p:cNvPr>
          <p:cNvSpPr txBox="1"/>
          <p:nvPr/>
        </p:nvSpPr>
        <p:spPr>
          <a:xfrm>
            <a:off x="7467600" y="3342913"/>
            <a:ext cx="293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고가용성</a:t>
            </a:r>
            <a:endParaRPr lang="en-US" altLang="ko-KR" sz="240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마이크로 서비스</a:t>
            </a:r>
            <a:b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기반 분산형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2C746-0DD1-4B29-9B8D-77F307D8BA6F}"/>
              </a:ext>
            </a:extLst>
          </p:cNvPr>
          <p:cNvSpPr txBox="1"/>
          <p:nvPr/>
        </p:nvSpPr>
        <p:spPr>
          <a:xfrm>
            <a:off x="2457805" y="784204"/>
            <a:ext cx="697159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Passion Fashion</a:t>
            </a:r>
            <a:endParaRPr lang="ko-KR" altLang="en-US" sz="5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B6CAABB-82A9-42C2-84D5-C4128F794B18}"/>
              </a:ext>
            </a:extLst>
          </p:cNvPr>
          <p:cNvSpPr/>
          <p:nvPr/>
        </p:nvSpPr>
        <p:spPr>
          <a:xfrm>
            <a:off x="5638800" y="3499854"/>
            <a:ext cx="914400" cy="914400"/>
          </a:xfrm>
          <a:prstGeom prst="mathPlus">
            <a:avLst>
              <a:gd name="adj1" fmla="val 20742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65CC0E9-70FD-4B71-B579-9F64A88BB30F}"/>
              </a:ext>
            </a:extLst>
          </p:cNvPr>
          <p:cNvGrpSpPr/>
          <p:nvPr/>
        </p:nvGrpSpPr>
        <p:grpSpPr>
          <a:xfrm>
            <a:off x="2076452" y="974854"/>
            <a:ext cx="8115298" cy="5047996"/>
            <a:chOff x="2076452" y="974854"/>
            <a:chExt cx="8115298" cy="504799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2FEFAB-63F5-464D-A3FA-5DF7FD7C60B2}"/>
                </a:ext>
              </a:extLst>
            </p:cNvPr>
            <p:cNvSpPr/>
            <p:nvPr/>
          </p:nvSpPr>
          <p:spPr>
            <a:xfrm>
              <a:off x="3543300" y="2197100"/>
              <a:ext cx="5105400" cy="29463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6ADD8-3D5C-4A19-B4F3-F7DDC33CBC48}"/>
                </a:ext>
              </a:extLst>
            </p:cNvPr>
            <p:cNvSpPr txBox="1">
              <a:spLocks/>
            </p:cNvSpPr>
            <p:nvPr/>
          </p:nvSpPr>
          <p:spPr>
            <a:xfrm>
              <a:off x="2076452" y="974854"/>
              <a:ext cx="8115298" cy="5047996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square" lIns="720000" rtlCol="0" anchor="ctr" anchorCtr="0">
              <a:noAutofit/>
            </a:bodyPr>
            <a:lstStyle>
              <a:defPPr>
                <a:defRPr lang="ko-KR"/>
              </a:defPPr>
              <a:lvl1pPr>
                <a:lnSpc>
                  <a:spcPct val="200000"/>
                </a:lnSpc>
                <a:defRPr sz="1400" spc="30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defRPr>
              </a:lvl1pPr>
            </a:lstStyle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6B0632-E970-4F85-B596-AFE5EED17A47}"/>
                </a:ext>
              </a:extLst>
            </p:cNvPr>
            <p:cNvSpPr txBox="1"/>
            <p:nvPr/>
          </p:nvSpPr>
          <p:spPr>
            <a:xfrm>
              <a:off x="5240288" y="1209545"/>
              <a:ext cx="1711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300" dirty="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목차</a:t>
              </a:r>
              <a:endParaRPr lang="ko-KR" altLang="en-US" sz="1600" spc="300" dirty="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167119-4E94-419C-8B3D-7FFCDAB4D2F2}"/>
                </a:ext>
              </a:extLst>
            </p:cNvPr>
            <p:cNvCxnSpPr/>
            <p:nvPr/>
          </p:nvCxnSpPr>
          <p:spPr>
            <a:xfrm>
              <a:off x="6940712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5D5397-985E-4576-985C-D66ADE80E3DB}"/>
                </a:ext>
              </a:extLst>
            </p:cNvPr>
            <p:cNvCxnSpPr/>
            <p:nvPr/>
          </p:nvCxnSpPr>
          <p:spPr>
            <a:xfrm flipH="1">
              <a:off x="3451287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493A94-AE1D-473E-9525-F5C2A22C9F1C}"/>
                </a:ext>
              </a:extLst>
            </p:cNvPr>
            <p:cNvSpPr/>
            <p:nvPr/>
          </p:nvSpPr>
          <p:spPr>
            <a:xfrm>
              <a:off x="3762377" y="2348192"/>
              <a:ext cx="4800599" cy="306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01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개요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02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진행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03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b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04	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아키텍처 리뷰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05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작업 내용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32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9A0286-ABB4-44FE-A9F8-07F2FA9F5AC3}"/>
              </a:ext>
            </a:extLst>
          </p:cNvPr>
          <p:cNvSpPr/>
          <p:nvPr/>
        </p:nvSpPr>
        <p:spPr>
          <a:xfrm>
            <a:off x="6415911" y="1573962"/>
            <a:ext cx="4664552" cy="444237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5A3C5C-8E52-4615-82F0-4ADC15C665DE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1E1B9-A0F6-4BC8-845B-CABFDBEF0890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5470C9EE-0F17-497C-AEFA-128898089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775" y="1581149"/>
            <a:ext cx="1080000" cy="10800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4352B580-A8EE-4A54-B1E3-BCF1A4DB8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176" y="3763378"/>
            <a:ext cx="1080000" cy="1080000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1C7DD4D4-0EC8-444A-8776-2F4DD3F55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9949" y="3758362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7EEC1-C4FF-4119-B607-33391B121324}"/>
              </a:ext>
            </a:extLst>
          </p:cNvPr>
          <p:cNvSpPr txBox="1"/>
          <p:nvPr/>
        </p:nvSpPr>
        <p:spPr>
          <a:xfrm>
            <a:off x="1111537" y="4699861"/>
            <a:ext cx="1266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BFE4B-8A05-4AA4-AF9C-AD0AD890EB18}"/>
              </a:ext>
            </a:extLst>
          </p:cNvPr>
          <p:cNvSpPr txBox="1"/>
          <p:nvPr/>
        </p:nvSpPr>
        <p:spPr>
          <a:xfrm>
            <a:off x="3595574" y="4699862"/>
            <a:ext cx="14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판매자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D292-0840-4EA6-88AA-BBDECF8BA4CE}"/>
              </a:ext>
            </a:extLst>
          </p:cNvPr>
          <p:cNvSpPr txBox="1"/>
          <p:nvPr/>
        </p:nvSpPr>
        <p:spPr>
          <a:xfrm>
            <a:off x="2471698" y="1435463"/>
            <a:ext cx="97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광고주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2D15FF-6C1E-48F7-87D5-8C36554E2E7F}"/>
              </a:ext>
            </a:extLst>
          </p:cNvPr>
          <p:cNvCxnSpPr>
            <a:cxnSpLocks/>
          </p:cNvCxnSpPr>
          <p:nvPr/>
        </p:nvCxnSpPr>
        <p:spPr>
          <a:xfrm>
            <a:off x="2245012" y="4467225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DF986D-614D-4FF7-8D54-43DC823F1EBB}"/>
              </a:ext>
            </a:extLst>
          </p:cNvPr>
          <p:cNvCxnSpPr>
            <a:cxnSpLocks/>
          </p:cNvCxnSpPr>
          <p:nvPr/>
        </p:nvCxnSpPr>
        <p:spPr>
          <a:xfrm rot="18000000" flipV="1">
            <a:off x="1489764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D86CFB-D4D6-4F0C-B846-1371CAA0F266}"/>
              </a:ext>
            </a:extLst>
          </p:cNvPr>
          <p:cNvCxnSpPr>
            <a:cxnSpLocks/>
          </p:cNvCxnSpPr>
          <p:nvPr/>
        </p:nvCxnSpPr>
        <p:spPr>
          <a:xfrm rot="3600000">
            <a:off x="2869686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55B0C-5F26-40F4-8E5B-786D10A35322}"/>
              </a:ext>
            </a:extLst>
          </p:cNvPr>
          <p:cNvSpPr txBox="1"/>
          <p:nvPr/>
        </p:nvSpPr>
        <p:spPr>
          <a:xfrm>
            <a:off x="930561" y="3133724"/>
            <a:ext cx="41910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중단점 없이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서로 연계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8B671-16E5-415A-9045-E58A4D28AFF0}"/>
              </a:ext>
            </a:extLst>
          </p:cNvPr>
          <p:cNvSpPr txBox="1"/>
          <p:nvPr/>
        </p:nvSpPr>
        <p:spPr>
          <a:xfrm>
            <a:off x="3501791" y="5055744"/>
            <a:ext cx="238234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판매량과 </a:t>
            </a:r>
            <a:r>
              <a:rPr lang="ko-KR" altLang="en-US" sz="1600" dirty="0" err="1"/>
              <a:t>조회량을</a:t>
            </a:r>
            <a:r>
              <a:rPr lang="ko-KR" altLang="en-US" sz="1600" dirty="0"/>
              <a:t> 확인</a:t>
            </a:r>
            <a:r>
              <a:rPr lang="en-US" altLang="ko-KR" sz="1600" dirty="0"/>
              <a:t>- </a:t>
            </a:r>
            <a:r>
              <a:rPr lang="ko-KR" altLang="en-US" sz="1600" dirty="0"/>
              <a:t>유연한 재고 확보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9D2FEB-16B1-45DE-BB3A-450B8F243182}"/>
              </a:ext>
            </a:extLst>
          </p:cNvPr>
          <p:cNvSpPr/>
          <p:nvPr/>
        </p:nvSpPr>
        <p:spPr>
          <a:xfrm>
            <a:off x="963650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서비스 측면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6946DF-3633-42F8-8EEE-C3D6754B2C5A}"/>
              </a:ext>
            </a:extLst>
          </p:cNvPr>
          <p:cNvSpPr/>
          <p:nvPr/>
        </p:nvSpPr>
        <p:spPr>
          <a:xfrm>
            <a:off x="6355775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기술적 측면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47F515-24FF-4294-BFDB-F65331F8AD02}"/>
              </a:ext>
            </a:extLst>
          </p:cNvPr>
          <p:cNvSpPr/>
          <p:nvPr/>
        </p:nvSpPr>
        <p:spPr>
          <a:xfrm>
            <a:off x="6674683" y="1966053"/>
            <a:ext cx="4315142" cy="373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유연한 </a:t>
            </a:r>
            <a:r>
              <a:rPr lang="ko-KR" altLang="en-US" sz="2000" spc="3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백엔드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서비스 구축 및 실시간 데이터 처리 수행이 가능한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서버리스 컴퓨팅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고가용성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아키텍처를 구성해보고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메시지 기반의 분산처리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정보 시스템을 설계 및 구축하여 각각의 페이지가 서로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유기적으로 연계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되는 것을 보여줌에 있다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BD8CF7-CCC4-4E5C-80D5-6E0B2DF373A5}"/>
              </a:ext>
            </a:extLst>
          </p:cNvPr>
          <p:cNvSpPr txBox="1"/>
          <p:nvPr/>
        </p:nvSpPr>
        <p:spPr>
          <a:xfrm>
            <a:off x="3041533" y="2062790"/>
            <a:ext cx="235108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쓴 비용만큼 추적 가능</a:t>
            </a:r>
            <a:endParaRPr lang="en-US" altLang="ko-KR" sz="1600" dirty="0"/>
          </a:p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로그 분석 가능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517CB-75B7-4B43-9AE9-F71059DD5816}"/>
              </a:ext>
            </a:extLst>
          </p:cNvPr>
          <p:cNvSpPr txBox="1"/>
          <p:nvPr/>
        </p:nvSpPr>
        <p:spPr>
          <a:xfrm>
            <a:off x="894141" y="5090253"/>
            <a:ext cx="214739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접근성이 쉬움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트렌드에 대해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신속한 정보를 습득</a:t>
            </a:r>
            <a:endParaRPr lang="en-US" altLang="ko-KR" sz="16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10566A-EBFA-4771-93CB-21FD9EC2C5F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EF087-E1C1-49FA-AFC5-C05B0B2B305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06EAA-5CD1-4788-B1CA-643FA2BE0BD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5353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852B9-C038-4298-8ED9-5840AF6363A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AAA9E-A862-41B7-B0AD-6AB600536E58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44156-F424-403A-A504-E92137D86D6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프로세스 다이어그램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C3384E-CEA5-47E9-844F-EF43CEF9273A}"/>
              </a:ext>
            </a:extLst>
          </p:cNvPr>
          <p:cNvGrpSpPr/>
          <p:nvPr/>
        </p:nvGrpSpPr>
        <p:grpSpPr>
          <a:xfrm>
            <a:off x="314678" y="1407403"/>
            <a:ext cx="11498510" cy="4741728"/>
            <a:chOff x="772112" y="1617127"/>
            <a:chExt cx="10680896" cy="36237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32FA78-F63C-4C41-9FC9-2983DBDE5781}"/>
                </a:ext>
              </a:extLst>
            </p:cNvPr>
            <p:cNvSpPr/>
            <p:nvPr/>
          </p:nvSpPr>
          <p:spPr>
            <a:xfrm>
              <a:off x="772112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38C187-CA11-49FA-A772-4C6E254E32D0}"/>
                </a:ext>
              </a:extLst>
            </p:cNvPr>
            <p:cNvSpPr/>
            <p:nvPr/>
          </p:nvSpPr>
          <p:spPr>
            <a:xfrm>
              <a:off x="3521760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A6B82B-C29E-4907-BFE3-4D708D9D8B70}"/>
                </a:ext>
              </a:extLst>
            </p:cNvPr>
            <p:cNvSpPr/>
            <p:nvPr/>
          </p:nvSpPr>
          <p:spPr>
            <a:xfrm>
              <a:off x="6271408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92A4EB-B326-4316-8A38-AFFE39A5A5F7}"/>
                </a:ext>
              </a:extLst>
            </p:cNvPr>
            <p:cNvSpPr/>
            <p:nvPr/>
          </p:nvSpPr>
          <p:spPr>
            <a:xfrm>
              <a:off x="9021056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2C2894-E90F-4170-99D6-D137FFA83695}"/>
                </a:ext>
              </a:extLst>
            </p:cNvPr>
            <p:cNvSpPr txBox="1"/>
            <p:nvPr/>
          </p:nvSpPr>
          <p:spPr>
            <a:xfrm>
              <a:off x="1607214" y="1666932"/>
              <a:ext cx="1004365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매거진서비스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5F6B9A-EEC4-498E-AC77-6B04E1AB7F4D}"/>
                </a:ext>
              </a:extLst>
            </p:cNvPr>
            <p:cNvSpPr txBox="1"/>
            <p:nvPr/>
          </p:nvSpPr>
          <p:spPr>
            <a:xfrm>
              <a:off x="4299154" y="1625069"/>
              <a:ext cx="1204652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쇼핑몰서비스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3B10C-42DA-4E70-A4E6-67DDE1126BD2}"/>
                </a:ext>
              </a:extLst>
            </p:cNvPr>
            <p:cNvSpPr txBox="1"/>
            <p:nvPr/>
          </p:nvSpPr>
          <p:spPr>
            <a:xfrm>
              <a:off x="6667708" y="1625069"/>
              <a:ext cx="1651414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광고자시스템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03772C-18E5-4482-A98A-5951F9435870}"/>
                </a:ext>
              </a:extLst>
            </p:cNvPr>
            <p:cNvSpPr txBox="1"/>
            <p:nvPr/>
          </p:nvSpPr>
          <p:spPr>
            <a:xfrm>
              <a:off x="9295908" y="1625069"/>
              <a:ext cx="1882247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스토어 관리 시스템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85C17-9689-458E-BDD1-0AACC9EC2AAD}"/>
              </a:ext>
            </a:extLst>
          </p:cNvPr>
          <p:cNvSpPr/>
          <p:nvPr/>
        </p:nvSpPr>
        <p:spPr>
          <a:xfrm>
            <a:off x="595224" y="2183957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A162F-DB14-4C73-881B-E0C2F8437802}"/>
              </a:ext>
            </a:extLst>
          </p:cNvPr>
          <p:cNvSpPr/>
          <p:nvPr/>
        </p:nvSpPr>
        <p:spPr>
          <a:xfrm>
            <a:off x="578875" y="4343731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상세페이지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A955D2-0067-4B67-B657-4536BA57E77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60232" y="2522511"/>
            <a:ext cx="20934" cy="1812979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653F82-40CB-408E-B110-9174B274B907}"/>
              </a:ext>
            </a:extLst>
          </p:cNvPr>
          <p:cNvCxnSpPr>
            <a:cxnSpLocks/>
          </p:cNvCxnSpPr>
          <p:nvPr/>
        </p:nvCxnSpPr>
        <p:spPr>
          <a:xfrm>
            <a:off x="1577269" y="3339010"/>
            <a:ext cx="234753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1F5D9-C650-49C9-86F3-978960B07E63}"/>
              </a:ext>
            </a:extLst>
          </p:cNvPr>
          <p:cNvSpPr/>
          <p:nvPr/>
        </p:nvSpPr>
        <p:spPr>
          <a:xfrm>
            <a:off x="1812022" y="3144818"/>
            <a:ext cx="96586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A07B9FC-77A4-4E82-98D2-0B156C782AC8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rot="10800000" flipH="1">
            <a:off x="578874" y="2353234"/>
            <a:ext cx="16349" cy="2159774"/>
          </a:xfrm>
          <a:prstGeom prst="bentConnector3">
            <a:avLst>
              <a:gd name="adj1" fmla="val -139825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2A711F-F59C-4380-A091-5638D8A26E9A}"/>
              </a:ext>
            </a:extLst>
          </p:cNvPr>
          <p:cNvSpPr/>
          <p:nvPr/>
        </p:nvSpPr>
        <p:spPr>
          <a:xfrm>
            <a:off x="3597466" y="2183957"/>
            <a:ext cx="19728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802288-9F42-4EE6-8F4F-7932C830D78F}"/>
              </a:ext>
            </a:extLst>
          </p:cNvPr>
          <p:cNvSpPr/>
          <p:nvPr/>
        </p:nvSpPr>
        <p:spPr>
          <a:xfrm>
            <a:off x="3597466" y="34519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558228-688E-4CA0-BC8E-94AA8D6C6B01}"/>
              </a:ext>
            </a:extLst>
          </p:cNvPr>
          <p:cNvSpPr/>
          <p:nvPr/>
        </p:nvSpPr>
        <p:spPr>
          <a:xfrm>
            <a:off x="3597466" y="48885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상품주문</a:t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완료페이지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D127836-43CA-4B41-9477-BB3F7A36AC2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2567108" y="2353234"/>
            <a:ext cx="1030358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7F9E711-63DE-42C9-9F03-DC83499C86A6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550759" y="3744350"/>
            <a:ext cx="1046707" cy="768658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57DE49A-E637-4B99-A318-C3230D9226FA}"/>
              </a:ext>
            </a:extLst>
          </p:cNvPr>
          <p:cNvCxnSpPr>
            <a:stCxn id="37" idx="2"/>
            <a:endCxn id="48" idx="0"/>
          </p:cNvCxnSpPr>
          <p:nvPr/>
        </p:nvCxnSpPr>
        <p:spPr>
          <a:xfrm>
            <a:off x="4583866" y="2522511"/>
            <a:ext cx="0" cy="929451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957670-BA88-487B-8C4E-AE39D6606026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583866" y="4036737"/>
            <a:ext cx="0" cy="851825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7DDE2D9-E136-4951-A75E-027C449FAAE4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rot="5400000">
            <a:off x="1499706" y="3548483"/>
            <a:ext cx="860359" cy="730136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EF8243-EDAA-4A9B-8551-3334AFA5A558}"/>
              </a:ext>
            </a:extLst>
          </p:cNvPr>
          <p:cNvSpPr/>
          <p:nvPr/>
        </p:nvSpPr>
        <p:spPr>
          <a:xfrm>
            <a:off x="6556667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CF78BF-EEDF-46E2-A6BC-D0B0AAC8D125}"/>
              </a:ext>
            </a:extLst>
          </p:cNvPr>
          <p:cNvSpPr/>
          <p:nvPr/>
        </p:nvSpPr>
        <p:spPr>
          <a:xfrm>
            <a:off x="9490964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71FC93-4572-41B1-B786-0F243A7C3C8A}"/>
              </a:ext>
            </a:extLst>
          </p:cNvPr>
          <p:cNvCxnSpPr>
            <a:stCxn id="49" idx="3"/>
          </p:cNvCxnSpPr>
          <p:nvPr/>
        </p:nvCxnSpPr>
        <p:spPr>
          <a:xfrm flipV="1">
            <a:off x="5570266" y="5180949"/>
            <a:ext cx="322659" cy="1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9B77D72-95EA-4F7D-81DD-D1E237A76042}"/>
              </a:ext>
            </a:extLst>
          </p:cNvPr>
          <p:cNvCxnSpPr/>
          <p:nvPr/>
        </p:nvCxnSpPr>
        <p:spPr>
          <a:xfrm flipV="1">
            <a:off x="5899581" y="2353234"/>
            <a:ext cx="0" cy="2827715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4049D9-5415-490E-919C-6B95547EE8C3}"/>
              </a:ext>
            </a:extLst>
          </p:cNvPr>
          <p:cNvCxnSpPr>
            <a:endCxn id="8" idx="1"/>
          </p:cNvCxnSpPr>
          <p:nvPr/>
        </p:nvCxnSpPr>
        <p:spPr>
          <a:xfrm>
            <a:off x="5892925" y="2353234"/>
            <a:ext cx="663742" cy="0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EDE961E-F389-4D8D-904A-8F790A7BDC9C}"/>
              </a:ext>
            </a:extLst>
          </p:cNvPr>
          <p:cNvCxnSpPr>
            <a:stCxn id="16" idx="2"/>
            <a:endCxn id="8" idx="2"/>
          </p:cNvCxnSpPr>
          <p:nvPr/>
        </p:nvCxnSpPr>
        <p:spPr>
          <a:xfrm rot="5400000" flipH="1" flipV="1">
            <a:off x="3484813" y="602514"/>
            <a:ext cx="2159774" cy="5999767"/>
          </a:xfrm>
          <a:prstGeom prst="bentConnector3">
            <a:avLst>
              <a:gd name="adj1" fmla="val -5380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9456F96-F2CA-442C-8C0E-D210EDE52B87}"/>
              </a:ext>
            </a:extLst>
          </p:cNvPr>
          <p:cNvCxnSpPr>
            <a:endCxn id="30" idx="1"/>
          </p:cNvCxnSpPr>
          <p:nvPr/>
        </p:nvCxnSpPr>
        <p:spPr>
          <a:xfrm flipV="1">
            <a:off x="5899581" y="2353234"/>
            <a:ext cx="3591383" cy="2827715"/>
          </a:xfrm>
          <a:prstGeom prst="bentConnector3">
            <a:avLst>
              <a:gd name="adj1" fmla="val 8474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32AD9F-F387-489C-8435-5807BE33E672}"/>
              </a:ext>
            </a:extLst>
          </p:cNvPr>
          <p:cNvSpPr/>
          <p:nvPr/>
        </p:nvSpPr>
        <p:spPr>
          <a:xfrm>
            <a:off x="9501461" y="3073696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재고조회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6A2659-AFFA-49A8-A477-9CA8668470E2}"/>
              </a:ext>
            </a:extLst>
          </p:cNvPr>
          <p:cNvSpPr/>
          <p:nvPr/>
        </p:nvSpPr>
        <p:spPr>
          <a:xfrm>
            <a:off x="9490964" y="3963435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매출통계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765C60-8C9C-4B44-B636-080A4B433E98}"/>
              </a:ext>
            </a:extLst>
          </p:cNvPr>
          <p:cNvSpPr/>
          <p:nvPr/>
        </p:nvSpPr>
        <p:spPr>
          <a:xfrm>
            <a:off x="9490964" y="4853173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ED450-7598-4D5D-8E7F-84FE78EA089B}"/>
              </a:ext>
            </a:extLst>
          </p:cNvPr>
          <p:cNvSpPr/>
          <p:nvPr/>
        </p:nvSpPr>
        <p:spPr>
          <a:xfrm>
            <a:off x="3349487" y="5814391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정보 전송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88EB91-EF76-427B-BA92-645757DAA980}"/>
              </a:ext>
            </a:extLst>
          </p:cNvPr>
          <p:cNvSpPr/>
          <p:nvPr/>
        </p:nvSpPr>
        <p:spPr>
          <a:xfrm>
            <a:off x="5056021" y="5173598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정보 전송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3CC7FDD-1FAE-4E2A-B7D5-2743258E5CB6}"/>
              </a:ext>
            </a:extLst>
          </p:cNvPr>
          <p:cNvCxnSpPr>
            <a:endCxn id="36" idx="0"/>
          </p:cNvCxnSpPr>
          <p:nvPr/>
        </p:nvCxnSpPr>
        <p:spPr>
          <a:xfrm>
            <a:off x="10509378" y="2522510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5C7DC56-DEE3-4D89-B144-535BF98EE69F}"/>
              </a:ext>
            </a:extLst>
          </p:cNvPr>
          <p:cNvCxnSpPr/>
          <p:nvPr/>
        </p:nvCxnSpPr>
        <p:spPr>
          <a:xfrm>
            <a:off x="10509378" y="3451962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B97ACEC-C785-49FF-84D6-71F6B6EEAAE5}"/>
              </a:ext>
            </a:extLst>
          </p:cNvPr>
          <p:cNvCxnSpPr/>
          <p:nvPr/>
        </p:nvCxnSpPr>
        <p:spPr>
          <a:xfrm>
            <a:off x="10509378" y="4301987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17AC9E-9248-4397-85C1-59AF89778F1B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11490450" y="2332364"/>
            <a:ext cx="16348" cy="2690086"/>
          </a:xfrm>
          <a:prstGeom prst="bentConnector4">
            <a:avLst>
              <a:gd name="adj1" fmla="val -1398336"/>
              <a:gd name="adj2" fmla="val 100069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163ED2-DC07-4E5F-8FC3-4B0B14FCD861}"/>
              </a:ext>
            </a:extLst>
          </p:cNvPr>
          <p:cNvCxnSpPr>
            <a:stCxn id="39" idx="3"/>
          </p:cNvCxnSpPr>
          <p:nvPr/>
        </p:nvCxnSpPr>
        <p:spPr>
          <a:xfrm flipV="1">
            <a:off x="11506798" y="4128679"/>
            <a:ext cx="221376" cy="4033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A24658-64BC-4FD6-9A5D-8F6896041EE8}"/>
              </a:ext>
            </a:extLst>
          </p:cNvPr>
          <p:cNvCxnSpPr>
            <a:cxnSpLocks/>
          </p:cNvCxnSpPr>
          <p:nvPr/>
        </p:nvCxnSpPr>
        <p:spPr>
          <a:xfrm>
            <a:off x="11517295" y="3242973"/>
            <a:ext cx="210879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650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747E347-88E0-41A2-A649-8CB0DF6589CB}"/>
              </a:ext>
            </a:extLst>
          </p:cNvPr>
          <p:cNvSpPr/>
          <p:nvPr/>
        </p:nvSpPr>
        <p:spPr>
          <a:xfrm>
            <a:off x="3895658" y="5174127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전체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A6A5D-11AD-4CB4-BA09-57DC464B3CE5}"/>
              </a:ext>
            </a:extLst>
          </p:cNvPr>
          <p:cNvGrpSpPr/>
          <p:nvPr/>
        </p:nvGrpSpPr>
        <p:grpSpPr>
          <a:xfrm>
            <a:off x="166393" y="1544933"/>
            <a:ext cx="3315802" cy="3575498"/>
            <a:chOff x="2562225" y="1047233"/>
            <a:chExt cx="1751013" cy="1937174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67650C44-D46F-41F5-86BC-94EF8233C4A6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C072329-96DB-43B1-840A-93B1E24C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8539796-FB2A-48BD-8FA9-86D84CC93E40}"/>
              </a:ext>
            </a:extLst>
          </p:cNvPr>
          <p:cNvGrpSpPr/>
          <p:nvPr/>
        </p:nvGrpSpPr>
        <p:grpSpPr>
          <a:xfrm>
            <a:off x="282868" y="2605836"/>
            <a:ext cx="2601509" cy="2398699"/>
            <a:chOff x="468313" y="1036466"/>
            <a:chExt cx="1752600" cy="1947941"/>
          </a:xfrm>
        </p:grpSpPr>
        <p:sp>
          <p:nvSpPr>
            <p:cNvPr id="15" name="Rounded Rectangle 3">
              <a:extLst>
                <a:ext uri="{FF2B5EF4-FFF2-40B4-BE49-F238E27FC236}">
                  <a16:creationId xmlns:a16="http://schemas.microsoft.com/office/drawing/2014/main" id="{D0F8D4C2-768B-42B8-AF7D-7DB6B5D42628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E81B5E61-7A16-4337-8871-4ACE140A8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E7571D-C9DE-45AB-AC70-9A1470640D29}"/>
              </a:ext>
            </a:extLst>
          </p:cNvPr>
          <p:cNvSpPr/>
          <p:nvPr/>
        </p:nvSpPr>
        <p:spPr>
          <a:xfrm>
            <a:off x="2017418" y="3881844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2AC3B-2B5C-4C1C-A74F-3D281B10C183}"/>
              </a:ext>
            </a:extLst>
          </p:cNvPr>
          <p:cNvSpPr/>
          <p:nvPr/>
        </p:nvSpPr>
        <p:spPr>
          <a:xfrm>
            <a:off x="1173116" y="3032484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130BF753-06CD-49A0-8222-EBD7DB0F4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35" y="3076671"/>
            <a:ext cx="429974" cy="3406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3CBF94-8CF3-48B2-808B-9E2EC4FDC05F}"/>
              </a:ext>
            </a:extLst>
          </p:cNvPr>
          <p:cNvSpPr txBox="1"/>
          <p:nvPr/>
        </p:nvSpPr>
        <p:spPr>
          <a:xfrm>
            <a:off x="1982282" y="342625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7763D-42AE-4DDD-9A5D-3250F9068C6E}"/>
              </a:ext>
            </a:extLst>
          </p:cNvPr>
          <p:cNvSpPr txBox="1"/>
          <p:nvPr/>
        </p:nvSpPr>
        <p:spPr>
          <a:xfrm>
            <a:off x="266427" y="4410667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31" name="Picture 64">
            <a:extLst>
              <a:ext uri="{FF2B5EF4-FFF2-40B4-BE49-F238E27FC236}">
                <a16:creationId xmlns:a16="http://schemas.microsoft.com/office/drawing/2014/main" id="{5E9D6433-8F48-4255-A929-9B69BD387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1" y="3877374"/>
            <a:ext cx="471122" cy="4753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2EAACF-5816-4655-A726-68C58101B7C7}"/>
              </a:ext>
            </a:extLst>
          </p:cNvPr>
          <p:cNvSpPr txBox="1"/>
          <p:nvPr/>
        </p:nvSpPr>
        <p:spPr>
          <a:xfrm>
            <a:off x="1154199" y="440575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33" name="Picture 66">
            <a:extLst>
              <a:ext uri="{FF2B5EF4-FFF2-40B4-BE49-F238E27FC236}">
                <a16:creationId xmlns:a16="http://schemas.microsoft.com/office/drawing/2014/main" id="{B527193C-0FBC-44BC-BBB4-B1A92B5F4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5" y="3940181"/>
            <a:ext cx="511508" cy="417759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AD751B26-C74B-47DE-9D49-137D7CEF0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28" y="3069542"/>
            <a:ext cx="471905" cy="3228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86796B-C94A-4F87-BBF2-6EB02697057F}"/>
              </a:ext>
            </a:extLst>
          </p:cNvPr>
          <p:cNvSpPr txBox="1"/>
          <p:nvPr/>
        </p:nvSpPr>
        <p:spPr>
          <a:xfrm>
            <a:off x="1123669" y="3436177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E0D892-FD7D-4949-8B8C-E8A0970618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8" y="3078553"/>
            <a:ext cx="429974" cy="3406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771C54-CE06-4BEB-AA1A-5A63045966E1}"/>
              </a:ext>
            </a:extLst>
          </p:cNvPr>
          <p:cNvSpPr txBox="1"/>
          <p:nvPr/>
        </p:nvSpPr>
        <p:spPr>
          <a:xfrm>
            <a:off x="285155" y="3446536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EA8BE944-7B34-4073-8215-746B3299B9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27" y="3881844"/>
            <a:ext cx="539938" cy="4113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E89FB9-C6BD-4400-8E50-1258329EC7B8}"/>
              </a:ext>
            </a:extLst>
          </p:cNvPr>
          <p:cNvSpPr txBox="1"/>
          <p:nvPr/>
        </p:nvSpPr>
        <p:spPr>
          <a:xfrm>
            <a:off x="1904842" y="4316314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grpSp>
        <p:nvGrpSpPr>
          <p:cNvPr id="84" name="Group 10">
            <a:extLst>
              <a:ext uri="{FF2B5EF4-FFF2-40B4-BE49-F238E27FC236}">
                <a16:creationId xmlns:a16="http://schemas.microsoft.com/office/drawing/2014/main" id="{F63B5570-AA78-4CC3-84D9-7E76CDACC8C3}"/>
              </a:ext>
            </a:extLst>
          </p:cNvPr>
          <p:cNvGrpSpPr/>
          <p:nvPr/>
        </p:nvGrpSpPr>
        <p:grpSpPr>
          <a:xfrm>
            <a:off x="3684665" y="4648135"/>
            <a:ext cx="4889157" cy="2083511"/>
            <a:chOff x="2562225" y="971680"/>
            <a:chExt cx="1751013" cy="2012727"/>
          </a:xfrm>
        </p:grpSpPr>
        <p:sp>
          <p:nvSpPr>
            <p:cNvPr id="85" name="Rounded Rectangle 2">
              <a:extLst>
                <a:ext uri="{FF2B5EF4-FFF2-40B4-BE49-F238E27FC236}">
                  <a16:creationId xmlns:a16="http://schemas.microsoft.com/office/drawing/2014/main" id="{93801667-A422-4B9B-AF11-3D6D707E092F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6" name="Picture 9">
              <a:extLst>
                <a:ext uri="{FF2B5EF4-FFF2-40B4-BE49-F238E27FC236}">
                  <a16:creationId xmlns:a16="http://schemas.microsoft.com/office/drawing/2014/main" id="{4763CE09-6EB0-429E-A697-7F6A5D21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41C555BC-2C2B-4E81-82E9-F44F383107A2}"/>
              </a:ext>
            </a:extLst>
          </p:cNvPr>
          <p:cNvGrpSpPr/>
          <p:nvPr/>
        </p:nvGrpSpPr>
        <p:grpSpPr>
          <a:xfrm>
            <a:off x="3753800" y="4867311"/>
            <a:ext cx="3314563" cy="1779808"/>
            <a:chOff x="468313" y="1036466"/>
            <a:chExt cx="1752600" cy="1947941"/>
          </a:xfrm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4C6140DC-2BF5-4F29-A729-2CDCC4412AE0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62BC05C5-676B-481E-A4C3-F6FDF11B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4B5DA8-DDF6-447C-8F03-215C04ADF5A2}"/>
              </a:ext>
            </a:extLst>
          </p:cNvPr>
          <p:cNvSpPr/>
          <p:nvPr/>
        </p:nvSpPr>
        <p:spPr>
          <a:xfrm>
            <a:off x="6314061" y="5979919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93" name="Picture 35">
            <a:extLst>
              <a:ext uri="{FF2B5EF4-FFF2-40B4-BE49-F238E27FC236}">
                <a16:creationId xmlns:a16="http://schemas.microsoft.com/office/drawing/2014/main" id="{D0304259-4AB0-4150-A91B-F3100DB5E5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49" y="5197756"/>
            <a:ext cx="429974" cy="34062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259877-3BAB-4116-B086-81746EE0CEEF}"/>
              </a:ext>
            </a:extLst>
          </p:cNvPr>
          <p:cNvSpPr txBox="1"/>
          <p:nvPr/>
        </p:nvSpPr>
        <p:spPr>
          <a:xfrm>
            <a:off x="6267396" y="557593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52070-A38A-4C8D-BDF1-1AFC804256EC}"/>
              </a:ext>
            </a:extLst>
          </p:cNvPr>
          <p:cNvSpPr txBox="1"/>
          <p:nvPr/>
        </p:nvSpPr>
        <p:spPr>
          <a:xfrm>
            <a:off x="3899738" y="6397542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 gateway</a:t>
            </a:r>
          </a:p>
        </p:txBody>
      </p:sp>
      <p:pic>
        <p:nvPicPr>
          <p:cNvPr id="96" name="Picture 64">
            <a:extLst>
              <a:ext uri="{FF2B5EF4-FFF2-40B4-BE49-F238E27FC236}">
                <a16:creationId xmlns:a16="http://schemas.microsoft.com/office/drawing/2014/main" id="{B60741BB-07A8-454C-882B-88DB034C4D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38" y="5959227"/>
            <a:ext cx="416555" cy="42033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0DBB561-CA28-4A9D-9A83-D6947F25FC71}"/>
              </a:ext>
            </a:extLst>
          </p:cNvPr>
          <p:cNvSpPr txBox="1"/>
          <p:nvPr/>
        </p:nvSpPr>
        <p:spPr>
          <a:xfrm>
            <a:off x="4750613" y="6347737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98" name="Picture 66">
            <a:extLst>
              <a:ext uri="{FF2B5EF4-FFF2-40B4-BE49-F238E27FC236}">
                <a16:creationId xmlns:a16="http://schemas.microsoft.com/office/drawing/2014/main" id="{ED8B0CE0-A448-4892-88B0-FE8C48D412B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81" y="5965989"/>
            <a:ext cx="484750" cy="395905"/>
          </a:xfrm>
          <a:prstGeom prst="rect">
            <a:avLst/>
          </a:prstGeom>
        </p:spPr>
      </p:pic>
      <p:pic>
        <p:nvPicPr>
          <p:cNvPr id="101" name="Picture 35">
            <a:extLst>
              <a:ext uri="{FF2B5EF4-FFF2-40B4-BE49-F238E27FC236}">
                <a16:creationId xmlns:a16="http://schemas.microsoft.com/office/drawing/2014/main" id="{D205CF84-3ED0-45D0-A72D-6EE56531E8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71" y="5976666"/>
            <a:ext cx="324694" cy="3406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DF6F9D8-8727-4AD6-9E26-F421E7D47A01}"/>
              </a:ext>
            </a:extLst>
          </p:cNvPr>
          <p:cNvSpPr txBox="1"/>
          <p:nvPr/>
        </p:nvSpPr>
        <p:spPr>
          <a:xfrm>
            <a:off x="5526153" y="631729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103" name="Picture 32">
            <a:extLst>
              <a:ext uri="{FF2B5EF4-FFF2-40B4-BE49-F238E27FC236}">
                <a16:creationId xmlns:a16="http://schemas.microsoft.com/office/drawing/2014/main" id="{45EE00F7-7931-4EDA-B111-452298DF24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93" y="5976856"/>
            <a:ext cx="401353" cy="41135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B06440B-1BFB-4910-9CB9-4CDD6CB54284}"/>
              </a:ext>
            </a:extLst>
          </p:cNvPr>
          <p:cNvSpPr txBox="1"/>
          <p:nvPr/>
        </p:nvSpPr>
        <p:spPr>
          <a:xfrm>
            <a:off x="6204581" y="6355763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75A799-B063-46A0-B8A9-F2ADDBD9E3C0}"/>
              </a:ext>
            </a:extLst>
          </p:cNvPr>
          <p:cNvSpPr txBox="1"/>
          <p:nvPr/>
        </p:nvSpPr>
        <p:spPr>
          <a:xfrm>
            <a:off x="1083732" y="1564876"/>
            <a:ext cx="7581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</a:t>
            </a:r>
          </a:p>
        </p:txBody>
      </p:sp>
      <p:grpSp>
        <p:nvGrpSpPr>
          <p:cNvPr id="219" name="Group 10">
            <a:extLst>
              <a:ext uri="{FF2B5EF4-FFF2-40B4-BE49-F238E27FC236}">
                <a16:creationId xmlns:a16="http://schemas.microsoft.com/office/drawing/2014/main" id="{2608DF43-255D-47B1-9A28-9369C1D68A4F}"/>
              </a:ext>
            </a:extLst>
          </p:cNvPr>
          <p:cNvGrpSpPr/>
          <p:nvPr/>
        </p:nvGrpSpPr>
        <p:grpSpPr>
          <a:xfrm>
            <a:off x="8768133" y="1547153"/>
            <a:ext cx="3315802" cy="3575498"/>
            <a:chOff x="2562225" y="1047233"/>
            <a:chExt cx="1751013" cy="1937174"/>
          </a:xfrm>
        </p:grpSpPr>
        <p:sp>
          <p:nvSpPr>
            <p:cNvPr id="220" name="Rounded Rectangle 2">
              <a:extLst>
                <a:ext uri="{FF2B5EF4-FFF2-40B4-BE49-F238E27FC236}">
                  <a16:creationId xmlns:a16="http://schemas.microsoft.com/office/drawing/2014/main" id="{270401C9-DB83-436C-A544-0889EAF621B0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9">
              <a:extLst>
                <a:ext uri="{FF2B5EF4-FFF2-40B4-BE49-F238E27FC236}">
                  <a16:creationId xmlns:a16="http://schemas.microsoft.com/office/drawing/2014/main" id="{2946AE91-12A8-4F5F-8ABC-CB165352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222" name="Group 11">
            <a:extLst>
              <a:ext uri="{FF2B5EF4-FFF2-40B4-BE49-F238E27FC236}">
                <a16:creationId xmlns:a16="http://schemas.microsoft.com/office/drawing/2014/main" id="{28B80687-AB06-4D36-B13E-56E71221C205}"/>
              </a:ext>
            </a:extLst>
          </p:cNvPr>
          <p:cNvGrpSpPr/>
          <p:nvPr/>
        </p:nvGrpSpPr>
        <p:grpSpPr>
          <a:xfrm>
            <a:off x="8900675" y="2591997"/>
            <a:ext cx="2601509" cy="2398699"/>
            <a:chOff x="468313" y="1036466"/>
            <a:chExt cx="1752600" cy="1947941"/>
          </a:xfrm>
        </p:grpSpPr>
        <p:sp>
          <p:nvSpPr>
            <p:cNvPr id="223" name="Rounded Rectangle 3">
              <a:extLst>
                <a:ext uri="{FF2B5EF4-FFF2-40B4-BE49-F238E27FC236}">
                  <a16:creationId xmlns:a16="http://schemas.microsoft.com/office/drawing/2014/main" id="{9E70147D-FF14-40D5-AC90-AECF0268E592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4" name="Picture 12">
              <a:extLst>
                <a:ext uri="{FF2B5EF4-FFF2-40B4-BE49-F238E27FC236}">
                  <a16:creationId xmlns:a16="http://schemas.microsoft.com/office/drawing/2014/main" id="{3B66589F-4AAB-44FC-B9D6-CC4B87FB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pic>
        <p:nvPicPr>
          <p:cNvPr id="229" name="Picture 41">
            <a:extLst>
              <a:ext uri="{FF2B5EF4-FFF2-40B4-BE49-F238E27FC236}">
                <a16:creationId xmlns:a16="http://schemas.microsoft.com/office/drawing/2014/main" id="{546A054A-B614-4423-B7EE-BE20EB5BB2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02" y="2045067"/>
            <a:ext cx="425050" cy="40164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E01E77A-1DBF-40E6-984E-9F083463A072}"/>
              </a:ext>
            </a:extLst>
          </p:cNvPr>
          <p:cNvSpPr txBox="1"/>
          <p:nvPr/>
        </p:nvSpPr>
        <p:spPr>
          <a:xfrm>
            <a:off x="9492420" y="2464061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31" name="Picture 110">
            <a:extLst>
              <a:ext uri="{FF2B5EF4-FFF2-40B4-BE49-F238E27FC236}">
                <a16:creationId xmlns:a16="http://schemas.microsoft.com/office/drawing/2014/main" id="{D4859E99-AAEF-47AD-A56C-9F9CE40E76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07" y="3247306"/>
            <a:ext cx="471409" cy="412244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2339D36D-5FAD-4EAB-8A9C-6E9E1F3B0BFB}"/>
              </a:ext>
            </a:extLst>
          </p:cNvPr>
          <p:cNvSpPr txBox="1"/>
          <p:nvPr/>
        </p:nvSpPr>
        <p:spPr>
          <a:xfrm>
            <a:off x="7852734" y="372660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DC7EE807-CC75-4810-B6A9-08358EF41665}"/>
              </a:ext>
            </a:extLst>
          </p:cNvPr>
          <p:cNvSpPr/>
          <p:nvPr/>
        </p:nvSpPr>
        <p:spPr>
          <a:xfrm>
            <a:off x="10644043" y="3910125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99B797F-748F-48E8-B093-82E5E0287F2B}"/>
              </a:ext>
            </a:extLst>
          </p:cNvPr>
          <p:cNvSpPr txBox="1"/>
          <p:nvPr/>
        </p:nvSpPr>
        <p:spPr>
          <a:xfrm>
            <a:off x="8884234" y="4396828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239" name="Picture 64">
            <a:extLst>
              <a:ext uri="{FF2B5EF4-FFF2-40B4-BE49-F238E27FC236}">
                <a16:creationId xmlns:a16="http://schemas.microsoft.com/office/drawing/2014/main" id="{46B3C93A-1182-4B74-BC15-E4B482B77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38" y="3863535"/>
            <a:ext cx="471122" cy="47539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1C4F6A3A-44D1-4E4D-8A23-CBD780463F7D}"/>
              </a:ext>
            </a:extLst>
          </p:cNvPr>
          <p:cNvSpPr txBox="1"/>
          <p:nvPr/>
        </p:nvSpPr>
        <p:spPr>
          <a:xfrm>
            <a:off x="9772006" y="4391913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241" name="Picture 66">
            <a:extLst>
              <a:ext uri="{FF2B5EF4-FFF2-40B4-BE49-F238E27FC236}">
                <a16:creationId xmlns:a16="http://schemas.microsoft.com/office/drawing/2014/main" id="{E2E2D7DB-A6B9-4777-BF32-ADF2F207C8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52" y="3926342"/>
            <a:ext cx="511508" cy="417759"/>
          </a:xfrm>
          <a:prstGeom prst="rect">
            <a:avLst/>
          </a:prstGeom>
        </p:spPr>
      </p:pic>
      <p:pic>
        <p:nvPicPr>
          <p:cNvPr id="244" name="Picture 35">
            <a:extLst>
              <a:ext uri="{FF2B5EF4-FFF2-40B4-BE49-F238E27FC236}">
                <a16:creationId xmlns:a16="http://schemas.microsoft.com/office/drawing/2014/main" id="{630E3742-1156-4AC6-BD6F-4B609575C6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95" y="3064714"/>
            <a:ext cx="429974" cy="340629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F1E748B1-AD71-4739-9F1B-E2E4CE65682F}"/>
              </a:ext>
            </a:extLst>
          </p:cNvPr>
          <p:cNvSpPr txBox="1"/>
          <p:nvPr/>
        </p:nvSpPr>
        <p:spPr>
          <a:xfrm>
            <a:off x="8902962" y="343269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246" name="Picture 32">
            <a:extLst>
              <a:ext uri="{FF2B5EF4-FFF2-40B4-BE49-F238E27FC236}">
                <a16:creationId xmlns:a16="http://schemas.microsoft.com/office/drawing/2014/main" id="{81EEBEA9-9AFB-489A-818B-B01A5A51B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52" y="3910125"/>
            <a:ext cx="539938" cy="411357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6B70BD93-238F-4F87-ABB3-9A6D01DE6B09}"/>
              </a:ext>
            </a:extLst>
          </p:cNvPr>
          <p:cNvSpPr txBox="1"/>
          <p:nvPr/>
        </p:nvSpPr>
        <p:spPr>
          <a:xfrm>
            <a:off x="10487334" y="431669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BF9DE6-07C3-4B4F-9CDC-989658A2A53B}"/>
              </a:ext>
            </a:extLst>
          </p:cNvPr>
          <p:cNvSpPr txBox="1"/>
          <p:nvPr/>
        </p:nvSpPr>
        <p:spPr>
          <a:xfrm>
            <a:off x="9646298" y="1575785"/>
            <a:ext cx="12228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판매</a:t>
            </a:r>
          </a:p>
        </p:txBody>
      </p:sp>
      <p:pic>
        <p:nvPicPr>
          <p:cNvPr id="249" name="_x874051640" descr="cif00001">
            <a:extLst>
              <a:ext uri="{FF2B5EF4-FFF2-40B4-BE49-F238E27FC236}">
                <a16:creationId xmlns:a16="http://schemas.microsoft.com/office/drawing/2014/main" id="{872EF48D-8B9A-4629-BD07-FEC02BFD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26" y="2045067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_x876970712">
            <a:extLst>
              <a:ext uri="{FF2B5EF4-FFF2-40B4-BE49-F238E27FC236}">
                <a16:creationId xmlns:a16="http://schemas.microsoft.com/office/drawing/2014/main" id="{C300FAFE-0911-425A-B210-75F03C51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793" y="2393978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51" name="_x874059200">
            <a:extLst>
              <a:ext uri="{FF2B5EF4-FFF2-40B4-BE49-F238E27FC236}">
                <a16:creationId xmlns:a16="http://schemas.microsoft.com/office/drawing/2014/main" id="{9BBCEDE4-EEA0-42D9-9B74-B6E62FEF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2138" y="243292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52" name="_x874060640" descr="cif00001">
            <a:extLst>
              <a:ext uri="{FF2B5EF4-FFF2-40B4-BE49-F238E27FC236}">
                <a16:creationId xmlns:a16="http://schemas.microsoft.com/office/drawing/2014/main" id="{8C8A4460-62CC-4C70-8938-17794CDB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834" y="201769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874053512" descr="cif00001">
            <a:extLst>
              <a:ext uri="{FF2B5EF4-FFF2-40B4-BE49-F238E27FC236}">
                <a16:creationId xmlns:a16="http://schemas.microsoft.com/office/drawing/2014/main" id="{82294DDD-7540-4357-8C7C-7ED09F17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76" y="2030133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77A6FA7D-4BFE-4F85-A91A-A6E47F9A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279" y="1789933"/>
            <a:ext cx="8719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53" name="_x874054376">
            <a:extLst>
              <a:ext uri="{FF2B5EF4-FFF2-40B4-BE49-F238E27FC236}">
                <a16:creationId xmlns:a16="http://schemas.microsoft.com/office/drawing/2014/main" id="{2FB269E5-3BA2-4066-B0FC-F1BD3A7F8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480" y="2415034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  <p:pic>
        <p:nvPicPr>
          <p:cNvPr id="256" name="Picture 110">
            <a:extLst>
              <a:ext uri="{FF2B5EF4-FFF2-40B4-BE49-F238E27FC236}">
                <a16:creationId xmlns:a16="http://schemas.microsoft.com/office/drawing/2014/main" id="{79960255-9571-4D94-8277-B6667D0E67B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18" y="3265964"/>
            <a:ext cx="471409" cy="412244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945FC2E3-7174-4DD1-8213-AA04D0DFF83C}"/>
              </a:ext>
            </a:extLst>
          </p:cNvPr>
          <p:cNvSpPr txBox="1"/>
          <p:nvPr/>
        </p:nvSpPr>
        <p:spPr>
          <a:xfrm>
            <a:off x="3217326" y="374995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258" name="_x874051640" descr="cif00001">
            <a:extLst>
              <a:ext uri="{FF2B5EF4-FFF2-40B4-BE49-F238E27FC236}">
                <a16:creationId xmlns:a16="http://schemas.microsoft.com/office/drawing/2014/main" id="{EF9F40A3-55B3-4D1B-AFBA-632A0864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17" y="202003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_x876970712">
            <a:extLst>
              <a:ext uri="{FF2B5EF4-FFF2-40B4-BE49-F238E27FC236}">
                <a16:creationId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284" y="236894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pic>
        <p:nvPicPr>
          <p:cNvPr id="1036" name="_x874062224" descr="cif00001">
            <a:extLst>
              <a:ext uri="{FF2B5EF4-FFF2-40B4-BE49-F238E27FC236}">
                <a16:creationId xmlns:a16="http://schemas.microsoft.com/office/drawing/2014/main" id="{0F4D584E-6F0A-41A8-B74A-2751AFE1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" y="1975606"/>
            <a:ext cx="379010" cy="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_x874060712">
            <a:extLst>
              <a:ext uri="{FF2B5EF4-FFF2-40B4-BE49-F238E27FC236}">
                <a16:creationId xmlns:a16="http://schemas.microsoft.com/office/drawing/2014/main" id="{0223CA81-4176-40DC-83D4-6E2AFCFE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25" y="2411100"/>
            <a:ext cx="802227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264" name="Picture 41">
            <a:extLst>
              <a:ext uri="{FF2B5EF4-FFF2-40B4-BE49-F238E27FC236}">
                <a16:creationId xmlns:a16="http://schemas.microsoft.com/office/drawing/2014/main" id="{785A516C-B5E9-4A0A-B65A-7331BA0E7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56" y="2018771"/>
            <a:ext cx="425050" cy="401648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A88AD610-904C-4204-BE95-3B68C9E09C21}"/>
              </a:ext>
            </a:extLst>
          </p:cNvPr>
          <p:cNvSpPr txBox="1"/>
          <p:nvPr/>
        </p:nvSpPr>
        <p:spPr>
          <a:xfrm>
            <a:off x="2131474" y="2437765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sp>
        <p:nvSpPr>
          <p:cNvPr id="266" name="_x874059200">
            <a:extLst>
              <a:ext uri="{FF2B5EF4-FFF2-40B4-BE49-F238E27FC236}">
                <a16:creationId xmlns:a16="http://schemas.microsoft.com/office/drawing/2014/main" id="{FB5E8BEF-4FE4-4387-A82F-1D6F03DED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908" y="2398413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67" name="_x874060640" descr="cif00001">
            <a:extLst>
              <a:ext uri="{FF2B5EF4-FFF2-40B4-BE49-F238E27FC236}">
                <a16:creationId xmlns:a16="http://schemas.microsoft.com/office/drawing/2014/main" id="{DD5FF2B9-3A31-4ABC-90B9-B875A1C3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4" y="1983183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80A0F7CE-5D84-4572-954C-8C24B3157023}"/>
              </a:ext>
            </a:extLst>
          </p:cNvPr>
          <p:cNvSpPr txBox="1"/>
          <p:nvPr/>
        </p:nvSpPr>
        <p:spPr>
          <a:xfrm>
            <a:off x="5021186" y="4495555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관리자</a:t>
            </a:r>
          </a:p>
        </p:txBody>
      </p:sp>
      <p:pic>
        <p:nvPicPr>
          <p:cNvPr id="269" name="Picture 40">
            <a:extLst>
              <a:ext uri="{FF2B5EF4-FFF2-40B4-BE49-F238E27FC236}">
                <a16:creationId xmlns:a16="http://schemas.microsoft.com/office/drawing/2014/main" id="{FDD25414-AA5C-48F4-AF57-98698EFAD5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26" y="3288075"/>
            <a:ext cx="513727" cy="684969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9A6C30F1-5DBF-473B-8BC5-B836810E307B}"/>
              </a:ext>
            </a:extLst>
          </p:cNvPr>
          <p:cNvSpPr txBox="1"/>
          <p:nvPr/>
        </p:nvSpPr>
        <p:spPr>
          <a:xfrm>
            <a:off x="5017106" y="44079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관리자</a:t>
            </a:r>
          </a:p>
        </p:txBody>
      </p:sp>
      <p:pic>
        <p:nvPicPr>
          <p:cNvPr id="294" name="Picture 41">
            <a:extLst>
              <a:ext uri="{FF2B5EF4-FFF2-40B4-BE49-F238E27FC236}">
                <a16:creationId xmlns:a16="http://schemas.microsoft.com/office/drawing/2014/main" id="{6AD6E9BC-1A8C-4371-B6FF-7FA63B1481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25" y="5984113"/>
            <a:ext cx="425050" cy="40164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A66AF49F-AD22-40E4-BE03-F47C3DBFC3AF}"/>
              </a:ext>
            </a:extLst>
          </p:cNvPr>
          <p:cNvSpPr txBox="1"/>
          <p:nvPr/>
        </p:nvSpPr>
        <p:spPr>
          <a:xfrm>
            <a:off x="7793243" y="6403107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96" name="_x874051640" descr="cif00001">
            <a:extLst>
              <a:ext uri="{FF2B5EF4-FFF2-40B4-BE49-F238E27FC236}">
                <a16:creationId xmlns:a16="http://schemas.microsoft.com/office/drawing/2014/main" id="{61F9712F-476A-452E-8953-B847683A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28" y="512748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_x876970712">
            <a:extLst>
              <a:ext uri="{FF2B5EF4-FFF2-40B4-BE49-F238E27FC236}">
                <a16:creationId xmlns:a16="http://schemas.microsoft.com/office/drawing/2014/main" id="{132FCE67-A206-459E-9A87-483F09E5E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095" y="547639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98" name="_x874059200">
            <a:extLst>
              <a:ext uri="{FF2B5EF4-FFF2-40B4-BE49-F238E27FC236}">
                <a16:creationId xmlns:a16="http://schemas.microsoft.com/office/drawing/2014/main" id="{BE4B994D-3673-44FA-805F-55E6EC927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081" y="5531891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99" name="_x874060640" descr="cif00001">
            <a:extLst>
              <a:ext uri="{FF2B5EF4-FFF2-40B4-BE49-F238E27FC236}">
                <a16:creationId xmlns:a16="http://schemas.microsoft.com/office/drawing/2014/main" id="{A9E70765-1535-44C0-B6BA-E104D08C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77" y="5116661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1FD961F4-6200-43F9-8343-66BC9C58CC26}"/>
              </a:ext>
            </a:extLst>
          </p:cNvPr>
          <p:cNvGrpSpPr/>
          <p:nvPr/>
        </p:nvGrpSpPr>
        <p:grpSpPr>
          <a:xfrm>
            <a:off x="6853346" y="5976666"/>
            <a:ext cx="1254801" cy="431956"/>
            <a:chOff x="7572925" y="4222941"/>
            <a:chExt cx="947729" cy="380976"/>
          </a:xfrm>
        </p:grpSpPr>
        <p:pic>
          <p:nvPicPr>
            <p:cNvPr id="302" name="Picture 13">
              <a:extLst>
                <a:ext uri="{FF2B5EF4-FFF2-40B4-BE49-F238E27FC236}">
                  <a16:creationId xmlns:a16="http://schemas.microsoft.com/office/drawing/2014/main" id="{182141E3-72C3-4314-B804-02E93863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CF3DA51-3118-45EB-90B8-BD685E27D98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CB38F21-3EC7-40F4-8D46-C43410A27AEF}"/>
              </a:ext>
            </a:extLst>
          </p:cNvPr>
          <p:cNvGrpSpPr/>
          <p:nvPr/>
        </p:nvGrpSpPr>
        <p:grpSpPr>
          <a:xfrm>
            <a:off x="5540069" y="5183929"/>
            <a:ext cx="669918" cy="641469"/>
            <a:chOff x="70640" y="5047766"/>
            <a:chExt cx="669918" cy="641469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837BA65-F9F7-472A-A943-8EC2E0991310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08" name="Picture 84">
              <a:extLst>
                <a:ext uri="{FF2B5EF4-FFF2-40B4-BE49-F238E27FC236}">
                  <a16:creationId xmlns:a16="http://schemas.microsoft.com/office/drawing/2014/main" id="{A5165053-3CBC-4517-A659-092E08FF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CD6C77CD-EEA9-404C-9ED7-F4EFA013F346}"/>
              </a:ext>
            </a:extLst>
          </p:cNvPr>
          <p:cNvGrpSpPr/>
          <p:nvPr/>
        </p:nvGrpSpPr>
        <p:grpSpPr>
          <a:xfrm>
            <a:off x="4743314" y="5193282"/>
            <a:ext cx="748944" cy="501552"/>
            <a:chOff x="350067" y="6649144"/>
            <a:chExt cx="746446" cy="73142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5EF8496-4149-40E8-89CC-AEAE008D5B7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11" name="Picture 83">
              <a:extLst>
                <a:ext uri="{FF2B5EF4-FFF2-40B4-BE49-F238E27FC236}">
                  <a16:creationId xmlns:a16="http://schemas.microsoft.com/office/drawing/2014/main" id="{4FC6CFFB-7031-4F9D-A60B-49A759DB7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7F65E406-9596-4889-9158-677308A7AE21}"/>
              </a:ext>
            </a:extLst>
          </p:cNvPr>
          <p:cNvGrpSpPr/>
          <p:nvPr/>
        </p:nvGrpSpPr>
        <p:grpSpPr>
          <a:xfrm>
            <a:off x="3629281" y="5178391"/>
            <a:ext cx="1429945" cy="594317"/>
            <a:chOff x="-297850" y="3556196"/>
            <a:chExt cx="1641279" cy="829109"/>
          </a:xfrm>
        </p:grpSpPr>
        <p:pic>
          <p:nvPicPr>
            <p:cNvPr id="315" name="Picture 5">
              <a:extLst>
                <a:ext uri="{FF2B5EF4-FFF2-40B4-BE49-F238E27FC236}">
                  <a16:creationId xmlns:a16="http://schemas.microsoft.com/office/drawing/2014/main" id="{F186F0E3-4B0B-4DE2-BA6E-B521CCA2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0FBE6B4-CCFE-451F-A149-461484471A4F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317" name="Picture 85">
            <a:extLst>
              <a:ext uri="{FF2B5EF4-FFF2-40B4-BE49-F238E27FC236}">
                <a16:creationId xmlns:a16="http://schemas.microsoft.com/office/drawing/2014/main" id="{495ADA8F-8945-47A0-9514-64EC1297859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82" y="5190381"/>
            <a:ext cx="318592" cy="342192"/>
          </a:xfrm>
          <a:prstGeom prst="rect">
            <a:avLst/>
          </a:prstGeom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0F43B13-C320-437D-B7EA-F72D8FF569FE}"/>
              </a:ext>
            </a:extLst>
          </p:cNvPr>
          <p:cNvSpPr/>
          <p:nvPr/>
        </p:nvSpPr>
        <p:spPr>
          <a:xfrm>
            <a:off x="3887219" y="722272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433" name="Group 10">
            <a:extLst>
              <a:ext uri="{FF2B5EF4-FFF2-40B4-BE49-F238E27FC236}">
                <a16:creationId xmlns:a16="http://schemas.microsoft.com/office/drawing/2014/main" id="{4BC087F8-1B4F-4524-9951-1547A1A89EE8}"/>
              </a:ext>
            </a:extLst>
          </p:cNvPr>
          <p:cNvGrpSpPr/>
          <p:nvPr/>
        </p:nvGrpSpPr>
        <p:grpSpPr>
          <a:xfrm>
            <a:off x="3676226" y="196280"/>
            <a:ext cx="4889157" cy="2083511"/>
            <a:chOff x="2562225" y="971680"/>
            <a:chExt cx="1751013" cy="2012727"/>
          </a:xfrm>
        </p:grpSpPr>
        <p:sp>
          <p:nvSpPr>
            <p:cNvPr id="434" name="Rounded Rectangle 2">
              <a:extLst>
                <a:ext uri="{FF2B5EF4-FFF2-40B4-BE49-F238E27FC236}">
                  <a16:creationId xmlns:a16="http://schemas.microsoft.com/office/drawing/2014/main" id="{26AC467D-F69D-47D6-BAAD-EE3F12481F59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5" name="Picture 9">
              <a:extLst>
                <a:ext uri="{FF2B5EF4-FFF2-40B4-BE49-F238E27FC236}">
                  <a16:creationId xmlns:a16="http://schemas.microsoft.com/office/drawing/2014/main" id="{9D4BE556-FC6B-4B8B-B41A-54F4BCC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436" name="Group 11">
            <a:extLst>
              <a:ext uri="{FF2B5EF4-FFF2-40B4-BE49-F238E27FC236}">
                <a16:creationId xmlns:a16="http://schemas.microsoft.com/office/drawing/2014/main" id="{133506D3-3F8E-4DEF-A726-3DE8BC19F833}"/>
              </a:ext>
            </a:extLst>
          </p:cNvPr>
          <p:cNvGrpSpPr/>
          <p:nvPr/>
        </p:nvGrpSpPr>
        <p:grpSpPr>
          <a:xfrm>
            <a:off x="3745361" y="415456"/>
            <a:ext cx="3314563" cy="1779808"/>
            <a:chOff x="468313" y="1036466"/>
            <a:chExt cx="1752600" cy="1947941"/>
          </a:xfrm>
        </p:grpSpPr>
        <p:sp>
          <p:nvSpPr>
            <p:cNvPr id="437" name="Rounded Rectangle 3">
              <a:extLst>
                <a:ext uri="{FF2B5EF4-FFF2-40B4-BE49-F238E27FC236}">
                  <a16:creationId xmlns:a16="http://schemas.microsoft.com/office/drawing/2014/main" id="{76A776FE-1257-4C06-9C30-71C5610532B9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8" name="Picture 12">
              <a:extLst>
                <a:ext uri="{FF2B5EF4-FFF2-40B4-BE49-F238E27FC236}">
                  <a16:creationId xmlns:a16="http://schemas.microsoft.com/office/drawing/2014/main" id="{94A8916D-5E59-4CEA-A808-E30D97C80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CF3DC5C8-D543-4440-8AE4-3D6D79179FF5}"/>
              </a:ext>
            </a:extLst>
          </p:cNvPr>
          <p:cNvSpPr/>
          <p:nvPr/>
        </p:nvSpPr>
        <p:spPr>
          <a:xfrm>
            <a:off x="6305622" y="1528064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0" name="Picture 35">
            <a:extLst>
              <a:ext uri="{FF2B5EF4-FFF2-40B4-BE49-F238E27FC236}">
                <a16:creationId xmlns:a16="http://schemas.microsoft.com/office/drawing/2014/main" id="{DC7015EC-BF8E-4104-A6D2-436A4FE746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10" y="745901"/>
            <a:ext cx="429974" cy="340629"/>
          </a:xfrm>
          <a:prstGeom prst="rect">
            <a:avLst/>
          </a:prstGeom>
        </p:spPr>
      </p:pic>
      <p:sp>
        <p:nvSpPr>
          <p:cNvPr id="441" name="TextBox 440">
            <a:extLst>
              <a:ext uri="{FF2B5EF4-FFF2-40B4-BE49-F238E27FC236}">
                <a16:creationId xmlns:a16="http://schemas.microsoft.com/office/drawing/2014/main" id="{D5AC9162-64DC-4D7D-8E96-3FA63247F4AE}"/>
              </a:ext>
            </a:extLst>
          </p:cNvPr>
          <p:cNvSpPr txBox="1"/>
          <p:nvPr/>
        </p:nvSpPr>
        <p:spPr>
          <a:xfrm>
            <a:off x="6258957" y="1124082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E9227135-FEB1-4918-880A-4AD58503DA6D}"/>
              </a:ext>
            </a:extLst>
          </p:cNvPr>
          <p:cNvSpPr txBox="1"/>
          <p:nvPr/>
        </p:nvSpPr>
        <p:spPr>
          <a:xfrm>
            <a:off x="3891299" y="1945687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Internetgateway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3" name="Picture 64">
            <a:extLst>
              <a:ext uri="{FF2B5EF4-FFF2-40B4-BE49-F238E27FC236}">
                <a16:creationId xmlns:a16="http://schemas.microsoft.com/office/drawing/2014/main" id="{3CD93BC0-0DCC-423F-8854-2361AC677A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9" y="1507372"/>
            <a:ext cx="416555" cy="420332"/>
          </a:xfrm>
          <a:prstGeom prst="rect">
            <a:avLst/>
          </a:prstGeom>
        </p:spPr>
      </p:pic>
      <p:sp>
        <p:nvSpPr>
          <p:cNvPr id="444" name="TextBox 443">
            <a:extLst>
              <a:ext uri="{FF2B5EF4-FFF2-40B4-BE49-F238E27FC236}">
                <a16:creationId xmlns:a16="http://schemas.microsoft.com/office/drawing/2014/main" id="{D2F7BF2F-4572-48D7-9FE5-028433E6ECC5}"/>
              </a:ext>
            </a:extLst>
          </p:cNvPr>
          <p:cNvSpPr txBox="1"/>
          <p:nvPr/>
        </p:nvSpPr>
        <p:spPr>
          <a:xfrm>
            <a:off x="4742174" y="189588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445" name="Picture 66">
            <a:extLst>
              <a:ext uri="{FF2B5EF4-FFF2-40B4-BE49-F238E27FC236}">
                <a16:creationId xmlns:a16="http://schemas.microsoft.com/office/drawing/2014/main" id="{70286B2C-D148-4E8D-BB1B-B16F4F1602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42" y="1514134"/>
            <a:ext cx="484750" cy="395905"/>
          </a:xfrm>
          <a:prstGeom prst="rect">
            <a:avLst/>
          </a:prstGeom>
        </p:spPr>
      </p:pic>
      <p:pic>
        <p:nvPicPr>
          <p:cNvPr id="446" name="Picture 35">
            <a:extLst>
              <a:ext uri="{FF2B5EF4-FFF2-40B4-BE49-F238E27FC236}">
                <a16:creationId xmlns:a16="http://schemas.microsoft.com/office/drawing/2014/main" id="{96794557-1DDC-4544-9849-93178F839D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32" y="1524811"/>
            <a:ext cx="324694" cy="340629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B159DC24-90C9-459A-8C9C-25420800AF54}"/>
              </a:ext>
            </a:extLst>
          </p:cNvPr>
          <p:cNvSpPr txBox="1"/>
          <p:nvPr/>
        </p:nvSpPr>
        <p:spPr>
          <a:xfrm>
            <a:off x="5517714" y="1865440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48" name="Picture 32">
            <a:extLst>
              <a:ext uri="{FF2B5EF4-FFF2-40B4-BE49-F238E27FC236}">
                <a16:creationId xmlns:a16="http://schemas.microsoft.com/office/drawing/2014/main" id="{1B9B5EE5-408C-4253-AD1C-6E0BAF79D4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54" y="1525001"/>
            <a:ext cx="401353" cy="411357"/>
          </a:xfrm>
          <a:prstGeom prst="rect">
            <a:avLst/>
          </a:prstGeom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35E68578-9331-49AE-B8BB-DC955F361645}"/>
              </a:ext>
            </a:extLst>
          </p:cNvPr>
          <p:cNvSpPr txBox="1"/>
          <p:nvPr/>
        </p:nvSpPr>
        <p:spPr>
          <a:xfrm>
            <a:off x="6196142" y="190390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pic>
        <p:nvPicPr>
          <p:cNvPr id="451" name="Picture 41">
            <a:extLst>
              <a:ext uri="{FF2B5EF4-FFF2-40B4-BE49-F238E27FC236}">
                <a16:creationId xmlns:a16="http://schemas.microsoft.com/office/drawing/2014/main" id="{19B50F19-7AB5-47DB-ABF4-E39EBAE646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86" y="1532258"/>
            <a:ext cx="425050" cy="401648"/>
          </a:xfrm>
          <a:prstGeom prst="rect">
            <a:avLst/>
          </a:prstGeom>
        </p:spPr>
      </p:pic>
      <p:sp>
        <p:nvSpPr>
          <p:cNvPr id="452" name="TextBox 451">
            <a:extLst>
              <a:ext uri="{FF2B5EF4-FFF2-40B4-BE49-F238E27FC236}">
                <a16:creationId xmlns:a16="http://schemas.microsoft.com/office/drawing/2014/main" id="{1609290F-3C49-4B7C-B453-87E17DB6C117}"/>
              </a:ext>
            </a:extLst>
          </p:cNvPr>
          <p:cNvSpPr txBox="1"/>
          <p:nvPr/>
        </p:nvSpPr>
        <p:spPr>
          <a:xfrm>
            <a:off x="7784804" y="1951252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453" name="_x874051640" descr="cif00001">
            <a:extLst>
              <a:ext uri="{FF2B5EF4-FFF2-40B4-BE49-F238E27FC236}">
                <a16:creationId xmlns:a16="http://schemas.microsoft.com/office/drawing/2014/main" id="{FE877B34-0D2D-4005-9694-0BB98AF3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89" y="675629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_x876970712">
            <a:extLst>
              <a:ext uri="{FF2B5EF4-FFF2-40B4-BE49-F238E27FC236}">
                <a16:creationId xmlns:a16="http://schemas.microsoft.com/office/drawing/2014/main" id="{A7EB9287-7C2F-4791-907E-85A07901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656" y="1024540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455" name="_x874059200">
            <a:extLst>
              <a:ext uri="{FF2B5EF4-FFF2-40B4-BE49-F238E27FC236}">
                <a16:creationId xmlns:a16="http://schemas.microsoft.com/office/drawing/2014/main" id="{8276CEB1-BC87-4619-ACBF-141398964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642" y="108003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456" name="_x874060640" descr="cif00001">
            <a:extLst>
              <a:ext uri="{FF2B5EF4-FFF2-40B4-BE49-F238E27FC236}">
                <a16:creationId xmlns:a16="http://schemas.microsoft.com/office/drawing/2014/main" id="{1CA24EB8-A6A2-46E0-9C35-4014F654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38" y="66480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C2CFB00-04F5-4F64-936D-0AF544550AB1}"/>
              </a:ext>
            </a:extLst>
          </p:cNvPr>
          <p:cNvGrpSpPr/>
          <p:nvPr/>
        </p:nvGrpSpPr>
        <p:grpSpPr>
          <a:xfrm>
            <a:off x="6844907" y="1524811"/>
            <a:ext cx="1254801" cy="431956"/>
            <a:chOff x="7572925" y="4222941"/>
            <a:chExt cx="947729" cy="380976"/>
          </a:xfrm>
        </p:grpSpPr>
        <p:pic>
          <p:nvPicPr>
            <p:cNvPr id="458" name="Picture 13">
              <a:extLst>
                <a:ext uri="{FF2B5EF4-FFF2-40B4-BE49-F238E27FC236}">
                  <a16:creationId xmlns:a16="http://schemas.microsoft.com/office/drawing/2014/main" id="{0C582484-829E-40C4-8740-8F285549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46D7E36-EA39-4F4F-A09D-79ECB52B064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324959E7-6D02-4413-B8E3-EBA5ABCDDB73}"/>
              </a:ext>
            </a:extLst>
          </p:cNvPr>
          <p:cNvGrpSpPr/>
          <p:nvPr/>
        </p:nvGrpSpPr>
        <p:grpSpPr>
          <a:xfrm>
            <a:off x="5531630" y="732074"/>
            <a:ext cx="669918" cy="641469"/>
            <a:chOff x="70640" y="5047766"/>
            <a:chExt cx="669918" cy="641469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1D8B1F9-1FE2-4122-B506-2C6F328ADEC3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2" name="Picture 84">
              <a:extLst>
                <a:ext uri="{FF2B5EF4-FFF2-40B4-BE49-F238E27FC236}">
                  <a16:creationId xmlns:a16="http://schemas.microsoft.com/office/drawing/2014/main" id="{1D7EF812-F139-4B76-A4BB-6FD914837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68E2A3E5-D92D-4379-B23F-DA1FEB09692D}"/>
              </a:ext>
            </a:extLst>
          </p:cNvPr>
          <p:cNvGrpSpPr/>
          <p:nvPr/>
        </p:nvGrpSpPr>
        <p:grpSpPr>
          <a:xfrm>
            <a:off x="4734875" y="741427"/>
            <a:ext cx="748944" cy="501552"/>
            <a:chOff x="350067" y="6649144"/>
            <a:chExt cx="746446" cy="731423"/>
          </a:xfrm>
        </p:grpSpPr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3D4BC161-1985-4FC5-B928-FBB897463D9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5" name="Picture 83">
              <a:extLst>
                <a:ext uri="{FF2B5EF4-FFF2-40B4-BE49-F238E27FC236}">
                  <a16:creationId xmlns:a16="http://schemas.microsoft.com/office/drawing/2014/main" id="{34439969-DF2A-4798-85F9-610948E4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68371F59-4F50-4903-8100-F8DDAD579A04}"/>
              </a:ext>
            </a:extLst>
          </p:cNvPr>
          <p:cNvGrpSpPr/>
          <p:nvPr/>
        </p:nvGrpSpPr>
        <p:grpSpPr>
          <a:xfrm>
            <a:off x="3620842" y="726536"/>
            <a:ext cx="1429945" cy="594317"/>
            <a:chOff x="-297850" y="3556196"/>
            <a:chExt cx="1641279" cy="829109"/>
          </a:xfrm>
        </p:grpSpPr>
        <p:pic>
          <p:nvPicPr>
            <p:cNvPr id="467" name="Picture 5">
              <a:extLst>
                <a:ext uri="{FF2B5EF4-FFF2-40B4-BE49-F238E27FC236}">
                  <a16:creationId xmlns:a16="http://schemas.microsoft.com/office/drawing/2014/main" id="{6CF6B9A3-B403-4032-B0F5-BCD60DF6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803DFEF7-7B34-4940-875D-22DD6E772567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469" name="Picture 85">
            <a:extLst>
              <a:ext uri="{FF2B5EF4-FFF2-40B4-BE49-F238E27FC236}">
                <a16:creationId xmlns:a16="http://schemas.microsoft.com/office/drawing/2014/main" id="{C4C11B3F-3794-434A-BE0D-7BE7D70D26D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3" y="738526"/>
            <a:ext cx="318592" cy="342192"/>
          </a:xfrm>
          <a:prstGeom prst="rect">
            <a:avLst/>
          </a:prstGeom>
        </p:spPr>
      </p:pic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DFCBE08C-D7F0-4D3D-AE17-EDC7F00DBBA6}"/>
              </a:ext>
            </a:extLst>
          </p:cNvPr>
          <p:cNvSpPr/>
          <p:nvPr/>
        </p:nvSpPr>
        <p:spPr>
          <a:xfrm>
            <a:off x="9799389" y="3009528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71" name="Picture 35">
            <a:extLst>
              <a:ext uri="{FF2B5EF4-FFF2-40B4-BE49-F238E27FC236}">
                <a16:creationId xmlns:a16="http://schemas.microsoft.com/office/drawing/2014/main" id="{766C4387-A1D9-4706-BFC7-242AFDB58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08" y="3079115"/>
            <a:ext cx="429974" cy="340629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DAFE5109-6A40-4BDA-9419-63C22EA2BD51}"/>
              </a:ext>
            </a:extLst>
          </p:cNvPr>
          <p:cNvSpPr txBox="1"/>
          <p:nvPr/>
        </p:nvSpPr>
        <p:spPr>
          <a:xfrm>
            <a:off x="10608555" y="3428699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73" name="Picture 5">
            <a:extLst>
              <a:ext uri="{FF2B5EF4-FFF2-40B4-BE49-F238E27FC236}">
                <a16:creationId xmlns:a16="http://schemas.microsoft.com/office/drawing/2014/main" id="{C895EA0C-2956-47BA-8824-6F1C2E993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01" y="3071986"/>
            <a:ext cx="471905" cy="322851"/>
          </a:xfrm>
          <a:prstGeom prst="rect">
            <a:avLst/>
          </a:prstGeom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6833F5E-24FF-4C82-B15A-22CFDED307A9}"/>
              </a:ext>
            </a:extLst>
          </p:cNvPr>
          <p:cNvSpPr txBox="1"/>
          <p:nvPr/>
        </p:nvSpPr>
        <p:spPr>
          <a:xfrm>
            <a:off x="9749942" y="3438621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cxnSp>
        <p:nvCxnSpPr>
          <p:cNvPr id="475" name="직선 화살표 연결선 474">
            <a:extLst>
              <a:ext uri="{FF2B5EF4-FFF2-40B4-BE49-F238E27FC236}">
                <a16:creationId xmlns:a16="http://schemas.microsoft.com/office/drawing/2014/main" id="{54FF10E8-972E-44F6-B64C-368F56B0A1DB}"/>
              </a:ext>
            </a:extLst>
          </p:cNvPr>
          <p:cNvCxnSpPr>
            <a:cxnSpLocks/>
          </p:cNvCxnSpPr>
          <p:nvPr/>
        </p:nvCxnSpPr>
        <p:spPr>
          <a:xfrm flipH="1" flipV="1">
            <a:off x="8620767" y="817639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3EDF4DD-7291-4EDD-8203-C86A6C66FE04}"/>
              </a:ext>
            </a:extLst>
          </p:cNvPr>
          <p:cNvCxnSpPr>
            <a:cxnSpLocks/>
          </p:cNvCxnSpPr>
          <p:nvPr/>
        </p:nvCxnSpPr>
        <p:spPr>
          <a:xfrm flipV="1">
            <a:off x="9296828" y="817640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6" name="직선 화살표 연결선 485">
            <a:extLst>
              <a:ext uri="{FF2B5EF4-FFF2-40B4-BE49-F238E27FC236}">
                <a16:creationId xmlns:a16="http://schemas.microsoft.com/office/drawing/2014/main" id="{C6C3722B-BF0A-4A91-A9E8-23B8BBE31CAD}"/>
              </a:ext>
            </a:extLst>
          </p:cNvPr>
          <p:cNvCxnSpPr>
            <a:cxnSpLocks/>
          </p:cNvCxnSpPr>
          <p:nvPr/>
        </p:nvCxnSpPr>
        <p:spPr>
          <a:xfrm flipH="1" flipV="1">
            <a:off x="8617980" y="5825398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3" name="직선 연결선 492">
            <a:extLst>
              <a:ext uri="{FF2B5EF4-FFF2-40B4-BE49-F238E27FC236}">
                <a16:creationId xmlns:a16="http://schemas.microsoft.com/office/drawing/2014/main" id="{2BC165CD-DAD9-4C2F-8844-2EF170788069}"/>
              </a:ext>
            </a:extLst>
          </p:cNvPr>
          <p:cNvCxnSpPr>
            <a:cxnSpLocks/>
          </p:cNvCxnSpPr>
          <p:nvPr/>
        </p:nvCxnSpPr>
        <p:spPr>
          <a:xfrm flipV="1">
            <a:off x="9294041" y="5174127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7806FCC0-7CEC-4E5C-A68E-27ABD0AC1A3C}"/>
              </a:ext>
            </a:extLst>
          </p:cNvPr>
          <p:cNvCxnSpPr>
            <a:cxnSpLocks/>
          </p:cNvCxnSpPr>
          <p:nvPr/>
        </p:nvCxnSpPr>
        <p:spPr>
          <a:xfrm flipV="1">
            <a:off x="2929714" y="814403"/>
            <a:ext cx="676060" cy="3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5CEFFC68-EEEC-46E3-9A7E-0397D474153C}"/>
              </a:ext>
            </a:extLst>
          </p:cNvPr>
          <p:cNvCxnSpPr>
            <a:cxnSpLocks/>
          </p:cNvCxnSpPr>
          <p:nvPr/>
        </p:nvCxnSpPr>
        <p:spPr>
          <a:xfrm flipV="1">
            <a:off x="2929714" y="811061"/>
            <a:ext cx="0" cy="97394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9" name="직선 화살표 연결선 498">
            <a:extLst>
              <a:ext uri="{FF2B5EF4-FFF2-40B4-BE49-F238E27FC236}">
                <a16:creationId xmlns:a16="http://schemas.microsoft.com/office/drawing/2014/main" id="{9212C897-DC1F-417A-B5ED-57023D9D07EC}"/>
              </a:ext>
            </a:extLst>
          </p:cNvPr>
          <p:cNvCxnSpPr>
            <a:cxnSpLocks/>
          </p:cNvCxnSpPr>
          <p:nvPr/>
        </p:nvCxnSpPr>
        <p:spPr>
          <a:xfrm flipH="1">
            <a:off x="3629389" y="2748269"/>
            <a:ext cx="5089375" cy="12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673EB63F-C6E1-4E7C-81A8-580E2BC4FDCC}"/>
              </a:ext>
            </a:extLst>
          </p:cNvPr>
          <p:cNvCxnSpPr>
            <a:cxnSpLocks/>
          </p:cNvCxnSpPr>
          <p:nvPr/>
        </p:nvCxnSpPr>
        <p:spPr>
          <a:xfrm>
            <a:off x="6413569" y="3626559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화살표 연결선 502">
            <a:extLst>
              <a:ext uri="{FF2B5EF4-FFF2-40B4-BE49-F238E27FC236}">
                <a16:creationId xmlns:a16="http://schemas.microsoft.com/office/drawing/2014/main" id="{64BE3C85-2010-44CB-B8EB-A01787EB7A0A}"/>
              </a:ext>
            </a:extLst>
          </p:cNvPr>
          <p:cNvCxnSpPr>
            <a:cxnSpLocks/>
          </p:cNvCxnSpPr>
          <p:nvPr/>
        </p:nvCxnSpPr>
        <p:spPr>
          <a:xfrm flipH="1">
            <a:off x="4135365" y="3623254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458153D-56FD-48D2-BC6E-5A1A8AA3D5F1}"/>
              </a:ext>
            </a:extLst>
          </p:cNvPr>
          <p:cNvSpPr txBox="1"/>
          <p:nvPr/>
        </p:nvSpPr>
        <p:spPr>
          <a:xfrm>
            <a:off x="5327581" y="2752444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/>
              <a:t>상품정보 </a:t>
            </a:r>
            <a:r>
              <a:rPr lang="en-US" altLang="ko-KR" dirty="0"/>
              <a:t>queue </a:t>
            </a:r>
            <a:r>
              <a:rPr lang="ko-KR" altLang="en-US" dirty="0"/>
              <a:t>전송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A1B8AD86-BAE2-4C90-BB3E-A6C2EFAA4D59}"/>
              </a:ext>
            </a:extLst>
          </p:cNvPr>
          <p:cNvSpPr txBox="1"/>
          <p:nvPr/>
        </p:nvSpPr>
        <p:spPr>
          <a:xfrm>
            <a:off x="1356001" y="1170739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클릭 수 </a:t>
            </a:r>
            <a:r>
              <a:rPr lang="en-US" altLang="ko-KR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 </a:t>
            </a:r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10B5518-5B59-4778-85FA-2EF03A6550A9}"/>
              </a:ext>
            </a:extLst>
          </p:cNvPr>
          <p:cNvSpPr txBox="1"/>
          <p:nvPr/>
        </p:nvSpPr>
        <p:spPr>
          <a:xfrm>
            <a:off x="9311894" y="1170739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주문건수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5B10AC0-4ADB-4905-A2A6-BFE455839F47}"/>
              </a:ext>
            </a:extLst>
          </p:cNvPr>
          <p:cNvSpPr txBox="1"/>
          <p:nvPr/>
        </p:nvSpPr>
        <p:spPr>
          <a:xfrm>
            <a:off x="9311894" y="5448613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주문정보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44B0F-4536-42D4-AAC9-6EEB10CB6962}"/>
              </a:ext>
            </a:extLst>
          </p:cNvPr>
          <p:cNvSpPr txBox="1"/>
          <p:nvPr/>
        </p:nvSpPr>
        <p:spPr>
          <a:xfrm>
            <a:off x="6038673" y="50104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2A1D434-032A-4139-88B2-852FD4A5107C}"/>
              </a:ext>
            </a:extLst>
          </p:cNvPr>
          <p:cNvSpPr txBox="1"/>
          <p:nvPr/>
        </p:nvSpPr>
        <p:spPr>
          <a:xfrm>
            <a:off x="6135112" y="4503392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8CC9AF-8C65-4A4A-BC69-9FD3C358B0EE}"/>
              </a:ext>
            </a:extLst>
          </p:cNvPr>
          <p:cNvSpPr txBox="1"/>
          <p:nvPr/>
        </p:nvSpPr>
        <p:spPr>
          <a:xfrm>
            <a:off x="10555944" y="1575617"/>
            <a:ext cx="149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1749EC3-571E-4A47-A9F2-E3561B48D633}"/>
              </a:ext>
            </a:extLst>
          </p:cNvPr>
          <p:cNvSpPr txBox="1"/>
          <p:nvPr/>
        </p:nvSpPr>
        <p:spPr>
          <a:xfrm>
            <a:off x="1642225" y="1584924"/>
            <a:ext cx="149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2" name="Picture 85">
            <a:extLst>
              <a:ext uri="{FF2B5EF4-FFF2-40B4-BE49-F238E27FC236}">
                <a16:creationId xmlns:a16="http://schemas.microsoft.com/office/drawing/2014/main" id="{CE104864-0865-400E-9128-26341AFD550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27" y="3094918"/>
            <a:ext cx="318592" cy="342192"/>
          </a:xfrm>
          <a:prstGeom prst="rect">
            <a:avLst/>
          </a:prstGeom>
        </p:spPr>
      </p:pic>
      <p:pic>
        <p:nvPicPr>
          <p:cNvPr id="163" name="Picture 21">
            <a:extLst>
              <a:ext uri="{FF2B5EF4-FFF2-40B4-BE49-F238E27FC236}">
                <a16:creationId xmlns:a16="http://schemas.microsoft.com/office/drawing/2014/main" id="{0BD6A87A-21B7-41B0-8D82-72F41423304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4" y="2005377"/>
            <a:ext cx="286351" cy="54256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AE08861-49B3-4B5D-A90D-698151285B9E}"/>
              </a:ext>
            </a:extLst>
          </p:cNvPr>
          <p:cNvSpPr txBox="1"/>
          <p:nvPr/>
        </p:nvSpPr>
        <p:spPr>
          <a:xfrm>
            <a:off x="257243" y="2570557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68" name="Picture 21">
            <a:extLst>
              <a:ext uri="{FF2B5EF4-FFF2-40B4-BE49-F238E27FC236}">
                <a16:creationId xmlns:a16="http://schemas.microsoft.com/office/drawing/2014/main" id="{D2271430-6481-42DD-928C-A9AFB640725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391"/>
            <a:ext cx="286351" cy="54256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37F60CA-A1FE-42F3-9F6F-E2D1B739FCA4}"/>
              </a:ext>
            </a:extLst>
          </p:cNvPr>
          <p:cNvSpPr txBox="1"/>
          <p:nvPr/>
        </p:nvSpPr>
        <p:spPr>
          <a:xfrm>
            <a:off x="7958610" y="565571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0" name="Picture 21">
            <a:extLst>
              <a:ext uri="{FF2B5EF4-FFF2-40B4-BE49-F238E27FC236}">
                <a16:creationId xmlns:a16="http://schemas.microsoft.com/office/drawing/2014/main" id="{7A24BD0E-63CE-4F14-BAF9-97EC0DCF902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4571878"/>
            <a:ext cx="286351" cy="54256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EC20AA0-3B33-4095-B21C-94E06EF6B023}"/>
              </a:ext>
            </a:extLst>
          </p:cNvPr>
          <p:cNvSpPr txBox="1"/>
          <p:nvPr/>
        </p:nvSpPr>
        <p:spPr>
          <a:xfrm>
            <a:off x="7958610" y="513705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2" name="Picture 21">
            <a:extLst>
              <a:ext uri="{FF2B5EF4-FFF2-40B4-BE49-F238E27FC236}">
                <a16:creationId xmlns:a16="http://schemas.microsoft.com/office/drawing/2014/main" id="{7A1AC03D-0451-41CE-B614-B245FAC29B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50" y="2070438"/>
            <a:ext cx="286351" cy="54256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039AA78-D12B-4D47-8EFD-75BB68ECE762}"/>
              </a:ext>
            </a:extLst>
          </p:cNvPr>
          <p:cNvSpPr txBox="1"/>
          <p:nvPr/>
        </p:nvSpPr>
        <p:spPr>
          <a:xfrm>
            <a:off x="8904829" y="263561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</p:spTree>
    <p:extLst>
      <p:ext uri="{BB962C8B-B14F-4D97-AF65-F5344CB8AC3E}">
        <p14:creationId xmlns:p14="http://schemas.microsoft.com/office/powerpoint/2010/main" val="340969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4">
            <a:extLst>
              <a:ext uri="{FF2B5EF4-FFF2-40B4-BE49-F238E27FC236}">
                <a16:creationId xmlns:a16="http://schemas.microsoft.com/office/drawing/2014/main" id="{284831B1-140A-47CE-9510-61E9C93AA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60" y="1540778"/>
            <a:ext cx="488190" cy="512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F545B-2FDC-4E59-BD2A-953077A674BB}"/>
              </a:ext>
            </a:extLst>
          </p:cNvPr>
          <p:cNvSpPr txBox="1"/>
          <p:nvPr/>
        </p:nvSpPr>
        <p:spPr>
          <a:xfrm>
            <a:off x="3027263" y="2073714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7" name="Picture 145">
            <a:extLst>
              <a:ext uri="{FF2B5EF4-FFF2-40B4-BE49-F238E27FC236}">
                <a16:creationId xmlns:a16="http://schemas.microsoft.com/office/drawing/2014/main" id="{2A576795-746D-4B87-9121-1E55A66DFA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1" y="2657038"/>
            <a:ext cx="608428" cy="6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5B65-5719-428D-9DFB-AF20733FC611}"/>
              </a:ext>
            </a:extLst>
          </p:cNvPr>
          <p:cNvSpPr txBox="1"/>
          <p:nvPr/>
        </p:nvSpPr>
        <p:spPr>
          <a:xfrm>
            <a:off x="8201075" y="3216528"/>
            <a:ext cx="761634" cy="2784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EC2</a:t>
            </a:r>
          </a:p>
        </p:txBody>
      </p:sp>
      <p:pic>
        <p:nvPicPr>
          <p:cNvPr id="9" name="Picture 35">
            <a:extLst>
              <a:ext uri="{FF2B5EF4-FFF2-40B4-BE49-F238E27FC236}">
                <a16:creationId xmlns:a16="http://schemas.microsoft.com/office/drawing/2014/main" id="{7D05AAA8-F03C-497D-964A-E07A91CDA9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03" y="4709426"/>
            <a:ext cx="608428" cy="638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583290-5FBC-48DE-A0D0-A2D59F646421}"/>
              </a:ext>
            </a:extLst>
          </p:cNvPr>
          <p:cNvSpPr txBox="1"/>
          <p:nvPr/>
        </p:nvSpPr>
        <p:spPr>
          <a:xfrm>
            <a:off x="8098448" y="5326066"/>
            <a:ext cx="858388" cy="3507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AWS</a:t>
            </a:r>
          </a:p>
          <a:p>
            <a:r>
              <a:rPr lang="en-US" dirty="0"/>
              <a:t>Lambda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266B410-B1AA-4B55-A940-0E40B9DCA7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0" y="2485874"/>
            <a:ext cx="489528" cy="514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807D6-0AE2-4535-B71E-D3694E296639}"/>
              </a:ext>
            </a:extLst>
          </p:cNvPr>
          <p:cNvSpPr txBox="1"/>
          <p:nvPr/>
        </p:nvSpPr>
        <p:spPr>
          <a:xfrm>
            <a:off x="3093866" y="3020663"/>
            <a:ext cx="686848" cy="341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S3</a:t>
            </a:r>
          </a:p>
          <a:p>
            <a:r>
              <a:rPr lang="en-US" dirty="0"/>
              <a:t>(</a:t>
            </a:r>
            <a:r>
              <a:rPr lang="en-US" altLang="ko-KR" dirty="0"/>
              <a:t>bucket with objects</a:t>
            </a:r>
            <a:r>
              <a:rPr lang="en-US" dirty="0"/>
              <a:t>)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B8F407E-554D-45AF-AC0C-8DC846115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83" y="4751256"/>
            <a:ext cx="608428" cy="615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D865C-466D-4FE8-96C9-FFBC0508159B}"/>
              </a:ext>
            </a:extLst>
          </p:cNvPr>
          <p:cNvSpPr txBox="1"/>
          <p:nvPr/>
        </p:nvSpPr>
        <p:spPr>
          <a:xfrm>
            <a:off x="5794753" y="5428768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15" name="Picture 110">
            <a:extLst>
              <a:ext uri="{FF2B5EF4-FFF2-40B4-BE49-F238E27FC236}">
                <a16:creationId xmlns:a16="http://schemas.microsoft.com/office/drawing/2014/main" id="{E9B99893-D7E6-4222-BB8E-D84AA4FAA4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4" y="2685833"/>
            <a:ext cx="455431" cy="4732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9513A6-30F1-4766-88D4-64A651213483}"/>
              </a:ext>
            </a:extLst>
          </p:cNvPr>
          <p:cNvSpPr txBox="1"/>
          <p:nvPr/>
        </p:nvSpPr>
        <p:spPr>
          <a:xfrm>
            <a:off x="823667" y="3140576"/>
            <a:ext cx="616474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17" name="Picture 96">
            <a:extLst>
              <a:ext uri="{FF2B5EF4-FFF2-40B4-BE49-F238E27FC236}">
                <a16:creationId xmlns:a16="http://schemas.microsoft.com/office/drawing/2014/main" id="{8D30992E-C080-4285-853F-37B607DC98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2" y="3928383"/>
            <a:ext cx="451127" cy="473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27D4-0BD6-4315-8271-0118559E5FCA}"/>
              </a:ext>
            </a:extLst>
          </p:cNvPr>
          <p:cNvSpPr txBox="1"/>
          <p:nvPr/>
        </p:nvSpPr>
        <p:spPr>
          <a:xfrm>
            <a:off x="771525" y="4464883"/>
            <a:ext cx="677821" cy="4551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pic>
        <p:nvPicPr>
          <p:cNvPr id="19" name="Picture 41">
            <a:extLst>
              <a:ext uri="{FF2B5EF4-FFF2-40B4-BE49-F238E27FC236}">
                <a16:creationId xmlns:a16="http://schemas.microsoft.com/office/drawing/2014/main" id="{25693BC1-F0E2-4FFE-BB6B-AB98A453DE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29" y="5177479"/>
            <a:ext cx="489527" cy="514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4FA83-6C3F-4E02-BD63-6E7D11469CA1}"/>
              </a:ext>
            </a:extLst>
          </p:cNvPr>
          <p:cNvSpPr txBox="1"/>
          <p:nvPr/>
        </p:nvSpPr>
        <p:spPr>
          <a:xfrm>
            <a:off x="2942037" y="5728649"/>
            <a:ext cx="84011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</a:p>
        </p:txBody>
      </p:sp>
      <p:pic>
        <p:nvPicPr>
          <p:cNvPr id="21" name="Picture 35">
            <a:extLst>
              <a:ext uri="{FF2B5EF4-FFF2-40B4-BE49-F238E27FC236}">
                <a16:creationId xmlns:a16="http://schemas.microsoft.com/office/drawing/2014/main" id="{16BD4780-8797-42E9-83D2-399A9ACD0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64" y="3924928"/>
            <a:ext cx="608428" cy="638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9BCFF0-F998-47CB-BFC1-737FB4C6AD94}"/>
              </a:ext>
            </a:extLst>
          </p:cNvPr>
          <p:cNvSpPr txBox="1"/>
          <p:nvPr/>
        </p:nvSpPr>
        <p:spPr>
          <a:xfrm>
            <a:off x="10711230" y="5394316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/>
              <a:t>queue</a:t>
            </a:r>
            <a:endParaRPr lang="en-US" dirty="0"/>
          </a:p>
        </p:txBody>
      </p:sp>
      <p:pic>
        <p:nvPicPr>
          <p:cNvPr id="23" name="Picture 47">
            <a:extLst>
              <a:ext uri="{FF2B5EF4-FFF2-40B4-BE49-F238E27FC236}">
                <a16:creationId xmlns:a16="http://schemas.microsoft.com/office/drawing/2014/main" id="{D7829CF6-B261-4574-9CF2-C590C510E4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794" y="4940802"/>
            <a:ext cx="473222" cy="2760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66037-7BDC-4BD9-BB53-39229D50EEA6}"/>
              </a:ext>
            </a:extLst>
          </p:cNvPr>
          <p:cNvSpPr txBox="1"/>
          <p:nvPr/>
        </p:nvSpPr>
        <p:spPr>
          <a:xfrm>
            <a:off x="10580364" y="4468093"/>
            <a:ext cx="840111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</a:t>
            </a:r>
            <a:br>
              <a:rPr lang="en-US"/>
            </a:br>
            <a:r>
              <a:rPr lang="en-US"/>
              <a:t>SQS</a:t>
            </a:r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BF59F510-1128-47E8-AEE1-520A1B25A525}"/>
              </a:ext>
            </a:extLst>
          </p:cNvPr>
          <p:cNvGrpSpPr/>
          <p:nvPr/>
        </p:nvGrpSpPr>
        <p:grpSpPr>
          <a:xfrm>
            <a:off x="5139089" y="1444421"/>
            <a:ext cx="4772932" cy="4824724"/>
            <a:chOff x="995036" y="1136760"/>
            <a:chExt cx="974448" cy="2006006"/>
          </a:xfrm>
        </p:grpSpPr>
        <p:sp>
          <p:nvSpPr>
            <p:cNvPr id="56" name="Rounded Rectangle 3">
              <a:extLst>
                <a:ext uri="{FF2B5EF4-FFF2-40B4-BE49-F238E27FC236}">
                  <a16:creationId xmlns:a16="http://schemas.microsoft.com/office/drawing/2014/main" id="{63807B21-53A3-4B16-90A8-C0626EF63302}"/>
                </a:ext>
              </a:extLst>
            </p:cNvPr>
            <p:cNvSpPr/>
            <p:nvPr/>
          </p:nvSpPr>
          <p:spPr>
            <a:xfrm>
              <a:off x="995036" y="1197669"/>
              <a:ext cx="974448" cy="1945097"/>
            </a:xfrm>
            <a:prstGeom prst="roundRect">
              <a:avLst>
                <a:gd name="adj" fmla="val 492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id="{130AA801-BF24-48FE-84D8-F9909EF1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13" y="1136760"/>
              <a:ext cx="101233" cy="117934"/>
            </a:xfrm>
            <a:prstGeom prst="rect">
              <a:avLst/>
            </a:prstGeom>
            <a:noFill/>
          </p:spPr>
        </p:pic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933EDF4A-4108-42DD-9C4F-D85DC5295E5E}"/>
              </a:ext>
            </a:extLst>
          </p:cNvPr>
          <p:cNvGrpSpPr/>
          <p:nvPr/>
        </p:nvGrpSpPr>
        <p:grpSpPr>
          <a:xfrm>
            <a:off x="1782416" y="1180032"/>
            <a:ext cx="8340844" cy="5258267"/>
            <a:chOff x="2562225" y="1180866"/>
            <a:chExt cx="1418486" cy="1803541"/>
          </a:xfrm>
        </p:grpSpPr>
        <p:sp>
          <p:nvSpPr>
            <p:cNvPr id="54" name="Rounded Rectangle 2">
              <a:extLst>
                <a:ext uri="{FF2B5EF4-FFF2-40B4-BE49-F238E27FC236}">
                  <a16:creationId xmlns:a16="http://schemas.microsoft.com/office/drawing/2014/main" id="{1DE68226-86CB-4109-B65F-99BBC688749A}"/>
                </a:ext>
              </a:extLst>
            </p:cNvPr>
            <p:cNvSpPr/>
            <p:nvPr/>
          </p:nvSpPr>
          <p:spPr>
            <a:xfrm>
              <a:off x="2562225" y="1250857"/>
              <a:ext cx="1418486" cy="1733550"/>
            </a:xfrm>
            <a:prstGeom prst="roundRect">
              <a:avLst>
                <a:gd name="adj" fmla="val 506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5" name="Picture 9">
              <a:extLst>
                <a:ext uri="{FF2B5EF4-FFF2-40B4-BE49-F238E27FC236}">
                  <a16:creationId xmlns:a16="http://schemas.microsoft.com/office/drawing/2014/main" id="{3A4339D7-2FE5-4D77-B398-633BED733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209" y="1180866"/>
              <a:ext cx="79850" cy="140929"/>
            </a:xfrm>
            <a:prstGeom prst="rect">
              <a:avLst/>
            </a:prstGeom>
          </p:spPr>
        </p:pic>
      </p:grpSp>
      <p:pic>
        <p:nvPicPr>
          <p:cNvPr id="27" name="Picture 40">
            <a:extLst>
              <a:ext uri="{FF2B5EF4-FFF2-40B4-BE49-F238E27FC236}">
                <a16:creationId xmlns:a16="http://schemas.microsoft.com/office/drawing/2014/main" id="{A34DE162-D3E4-4524-BE7F-749E4A8080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7" y="1526570"/>
            <a:ext cx="329565" cy="384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16FE2D-81F6-4C53-8CFA-98AA49C3247A}"/>
              </a:ext>
            </a:extLst>
          </p:cNvPr>
          <p:cNvSpPr txBox="1"/>
          <p:nvPr/>
        </p:nvSpPr>
        <p:spPr>
          <a:xfrm>
            <a:off x="893292" y="1993292"/>
            <a:ext cx="4626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rPr>
              <a:t>user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886619-6373-4437-9167-EF992B2E75E8}"/>
              </a:ext>
            </a:extLst>
          </p:cNvPr>
          <p:cNvCxnSpPr>
            <a:cxnSpLocks/>
          </p:cNvCxnSpPr>
          <p:nvPr/>
        </p:nvCxnSpPr>
        <p:spPr>
          <a:xfrm>
            <a:off x="1124610" y="2199429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83B8FD2-D890-49BF-B143-408DFCF3F82B}"/>
              </a:ext>
            </a:extLst>
          </p:cNvPr>
          <p:cNvCxnSpPr>
            <a:cxnSpLocks/>
          </p:cNvCxnSpPr>
          <p:nvPr/>
        </p:nvCxnSpPr>
        <p:spPr>
          <a:xfrm>
            <a:off x="1124610" y="3458711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1A1351-0975-4BB5-9F73-0902ED1960AA}"/>
              </a:ext>
            </a:extLst>
          </p:cNvPr>
          <p:cNvSpPr txBox="1"/>
          <p:nvPr/>
        </p:nvSpPr>
        <p:spPr>
          <a:xfrm>
            <a:off x="4779976" y="429005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Internet gateway</a:t>
            </a:r>
          </a:p>
        </p:txBody>
      </p:sp>
      <p:pic>
        <p:nvPicPr>
          <p:cNvPr id="32" name="Picture 92">
            <a:extLst>
              <a:ext uri="{FF2B5EF4-FFF2-40B4-BE49-F238E27FC236}">
                <a16:creationId xmlns:a16="http://schemas.microsoft.com/office/drawing/2014/main" id="{241532E7-17E7-4445-93DB-9147ED2B6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6" y="3705001"/>
            <a:ext cx="608428" cy="558199"/>
          </a:xfrm>
          <a:prstGeom prst="rect">
            <a:avLst/>
          </a:prstGeom>
        </p:spPr>
      </p:pic>
      <p:sp>
        <p:nvSpPr>
          <p:cNvPr id="33" name="Rounded Rectangle 21">
            <a:extLst>
              <a:ext uri="{FF2B5EF4-FFF2-40B4-BE49-F238E27FC236}">
                <a16:creationId xmlns:a16="http://schemas.microsoft.com/office/drawing/2014/main" id="{C7400E8A-9E20-4172-B91F-FF687D30AF7C}"/>
              </a:ext>
            </a:extLst>
          </p:cNvPr>
          <p:cNvSpPr/>
          <p:nvPr/>
        </p:nvSpPr>
        <p:spPr>
          <a:xfrm>
            <a:off x="5402033" y="1789952"/>
            <a:ext cx="4335300" cy="219801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4" name="Picture 35">
            <a:extLst>
              <a:ext uri="{FF2B5EF4-FFF2-40B4-BE49-F238E27FC236}">
                <a16:creationId xmlns:a16="http://schemas.microsoft.com/office/drawing/2014/main" id="{33EC86B3-5642-4190-8C71-B785E8308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9586" y="1713186"/>
            <a:ext cx="200401" cy="196003"/>
          </a:xfrm>
          <a:prstGeom prst="rect">
            <a:avLst/>
          </a:prstGeom>
        </p:spPr>
      </p:pic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3B12AFCC-74D9-4454-BD6B-66CFB89EF37E}"/>
              </a:ext>
            </a:extLst>
          </p:cNvPr>
          <p:cNvSpPr/>
          <p:nvPr/>
        </p:nvSpPr>
        <p:spPr>
          <a:xfrm>
            <a:off x="5387889" y="4111736"/>
            <a:ext cx="2146860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FE0C82-ABDE-4C1F-8895-2F882DDDC8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7313" y="3978305"/>
            <a:ext cx="283377" cy="2771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153755-8215-4F0F-BD50-B6C3E4F00B68}"/>
              </a:ext>
            </a:extLst>
          </p:cNvPr>
          <p:cNvSpPr txBox="1"/>
          <p:nvPr/>
        </p:nvSpPr>
        <p:spPr>
          <a:xfrm>
            <a:off x="5783461" y="1752326"/>
            <a:ext cx="994654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sz="1050" b="1" dirty="0"/>
              <a:t>Public subnet</a:t>
            </a:r>
            <a:endParaRPr lang="ko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59926B-8DB2-4EE3-9B5D-656B24F1AC45}"/>
              </a:ext>
            </a:extLst>
          </p:cNvPr>
          <p:cNvSpPr txBox="1"/>
          <p:nvPr/>
        </p:nvSpPr>
        <p:spPr>
          <a:xfrm>
            <a:off x="5992043" y="3211928"/>
            <a:ext cx="543634" cy="3164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VPC NAT gateway</a:t>
            </a:r>
          </a:p>
        </p:txBody>
      </p:sp>
      <p:pic>
        <p:nvPicPr>
          <p:cNvPr id="40" name="Picture 94">
            <a:extLst>
              <a:ext uri="{FF2B5EF4-FFF2-40B4-BE49-F238E27FC236}">
                <a16:creationId xmlns:a16="http://schemas.microsoft.com/office/drawing/2014/main" id="{459DC526-251D-402F-820E-CB8A71CDB23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46" y="2657037"/>
            <a:ext cx="608428" cy="549612"/>
          </a:xfrm>
          <a:prstGeom prst="rect">
            <a:avLst/>
          </a:prstGeom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3F35FF80-4D0C-41B2-8000-E0177B72E4B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52" y="2681464"/>
            <a:ext cx="376192" cy="34139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D5386D-4AB6-42BA-8961-2B23929EEDB1}"/>
              </a:ext>
            </a:extLst>
          </p:cNvPr>
          <p:cNvCxnSpPr>
            <a:cxnSpLocks/>
          </p:cNvCxnSpPr>
          <p:nvPr/>
        </p:nvCxnSpPr>
        <p:spPr>
          <a:xfrm>
            <a:off x="6255341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97DF09-9028-4339-AC01-0496D22CA937}"/>
              </a:ext>
            </a:extLst>
          </p:cNvPr>
          <p:cNvCxnSpPr>
            <a:cxnSpLocks/>
          </p:cNvCxnSpPr>
          <p:nvPr/>
        </p:nvCxnSpPr>
        <p:spPr>
          <a:xfrm>
            <a:off x="8532002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1EDF0-581F-4B72-A81D-98FF6401ACF3}"/>
              </a:ext>
            </a:extLst>
          </p:cNvPr>
          <p:cNvCxnSpPr>
            <a:cxnSpLocks/>
          </p:cNvCxnSpPr>
          <p:nvPr/>
        </p:nvCxnSpPr>
        <p:spPr>
          <a:xfrm>
            <a:off x="7188284" y="5126502"/>
            <a:ext cx="62149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51B3676-C475-4553-B8AD-02D250374363}"/>
              </a:ext>
            </a:extLst>
          </p:cNvPr>
          <p:cNvCxnSpPr>
            <a:cxnSpLocks/>
          </p:cNvCxnSpPr>
          <p:nvPr/>
        </p:nvCxnSpPr>
        <p:spPr>
          <a:xfrm flipV="1">
            <a:off x="8781761" y="4226117"/>
            <a:ext cx="1852073" cy="778771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2BED950-32F5-4F4E-830B-C6A312B21EAD}"/>
              </a:ext>
            </a:extLst>
          </p:cNvPr>
          <p:cNvCxnSpPr/>
          <p:nvPr/>
        </p:nvCxnSpPr>
        <p:spPr>
          <a:xfrm rot="5400000" flipH="1" flipV="1">
            <a:off x="1805456" y="2944978"/>
            <a:ext cx="1369067" cy="1071020"/>
          </a:xfrm>
          <a:prstGeom prst="bentConnector3">
            <a:avLst>
              <a:gd name="adj1" fmla="val 100306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50D95A-9459-468A-B7CF-D321A9D83911}"/>
              </a:ext>
            </a:extLst>
          </p:cNvPr>
          <p:cNvCxnSpPr/>
          <p:nvPr/>
        </p:nvCxnSpPr>
        <p:spPr>
          <a:xfrm>
            <a:off x="1555469" y="4168614"/>
            <a:ext cx="281520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54EBE40-1F85-4BE5-BC74-6E7F0F8001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4919" y="4304644"/>
            <a:ext cx="1315276" cy="1050401"/>
          </a:xfrm>
          <a:prstGeom prst="bentConnector3">
            <a:avLst>
              <a:gd name="adj1" fmla="val 10117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4D78FA1-3AE7-4257-8D3C-0444694BC91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974752" y="3245331"/>
            <a:ext cx="402582" cy="4703198"/>
          </a:xfrm>
          <a:prstGeom prst="bentConnector4">
            <a:avLst>
              <a:gd name="adj1" fmla="val 98754"/>
              <a:gd name="adj2" fmla="val 5456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9A52E41-3349-49F9-9113-170B4E5F3F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4243" y="1820220"/>
            <a:ext cx="1007131" cy="1004777"/>
          </a:xfrm>
          <a:prstGeom prst="bentConnector3">
            <a:avLst>
              <a:gd name="adj1" fmla="val 100511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7FA993D-57DA-44C4-9F32-49BE8382E2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57489" y="2990946"/>
            <a:ext cx="719820" cy="609125"/>
          </a:xfrm>
          <a:prstGeom prst="bentConnector3">
            <a:avLst>
              <a:gd name="adj1" fmla="val 100014"/>
            </a:avLst>
          </a:prstGeom>
          <a:ln w="28575" cap="flat" cmpd="sng" algn="ctr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955AA9-6488-4961-A760-FD4C01F5E2A4}"/>
              </a:ext>
            </a:extLst>
          </p:cNvPr>
          <p:cNvSpPr txBox="1"/>
          <p:nvPr/>
        </p:nvSpPr>
        <p:spPr>
          <a:xfrm>
            <a:off x="2215224" y="490659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400" b="1" dirty="0"/>
          </a:p>
        </p:txBody>
      </p:sp>
      <p:pic>
        <p:nvPicPr>
          <p:cNvPr id="53" name="Picture 100">
            <a:extLst>
              <a:ext uri="{FF2B5EF4-FFF2-40B4-BE49-F238E27FC236}">
                <a16:creationId xmlns:a16="http://schemas.microsoft.com/office/drawing/2014/main" id="{E16AD08D-BD00-4BBB-8522-56BF48F560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" y="4121404"/>
            <a:ext cx="377689" cy="343479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28D1D0B-7676-4C22-A100-B774D3051D7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6A35C6-AC0D-4741-9346-4E095C21FCD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9CB48-CC90-4541-8DEA-AA26EFB9F98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매거진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8F322A-B8F3-4E50-AB02-E8F48D0010C3}"/>
              </a:ext>
            </a:extLst>
          </p:cNvPr>
          <p:cNvSpPr txBox="1"/>
          <p:nvPr/>
        </p:nvSpPr>
        <p:spPr>
          <a:xfrm>
            <a:off x="585534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4BF769DF-D6DC-4778-B63E-11D63ED3A240}"/>
              </a:ext>
            </a:extLst>
          </p:cNvPr>
          <p:cNvSpPr/>
          <p:nvPr/>
        </p:nvSpPr>
        <p:spPr>
          <a:xfrm>
            <a:off x="7654271" y="4111736"/>
            <a:ext cx="2063949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5328D286-81DD-4277-AFFF-13AD294D0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1853" y="3978305"/>
            <a:ext cx="283377" cy="27715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748D5D-D388-44A3-9384-ABAE4D0DFD2E}"/>
              </a:ext>
            </a:extLst>
          </p:cNvPr>
          <p:cNvSpPr txBox="1"/>
          <p:nvPr/>
        </p:nvSpPr>
        <p:spPr>
          <a:xfrm>
            <a:off x="835988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grpSp>
        <p:nvGrpSpPr>
          <p:cNvPr id="61" name="Group 21">
            <a:extLst>
              <a:ext uri="{FF2B5EF4-FFF2-40B4-BE49-F238E27FC236}">
                <a16:creationId xmlns:a16="http://schemas.microsoft.com/office/drawing/2014/main" id="{04115E4C-F59D-4BDA-818C-FAA0EF5A8110}"/>
              </a:ext>
            </a:extLst>
          </p:cNvPr>
          <p:cNvGrpSpPr>
            <a:grpSpLocks/>
          </p:cNvGrpSpPr>
          <p:nvPr/>
        </p:nvGrpSpPr>
        <p:grpSpPr bwMode="auto">
          <a:xfrm>
            <a:off x="5379041" y="4386968"/>
            <a:ext cx="1658049" cy="1640027"/>
            <a:chOff x="545458" y="4783771"/>
            <a:chExt cx="2293787" cy="1733798"/>
          </a:xfrm>
        </p:grpSpPr>
        <p:sp>
          <p:nvSpPr>
            <p:cNvPr id="65" name="Rounded Rectangle 14">
              <a:extLst>
                <a:ext uri="{FF2B5EF4-FFF2-40B4-BE49-F238E27FC236}">
                  <a16:creationId xmlns:a16="http://schemas.microsoft.com/office/drawing/2014/main" id="{438A7E1F-114C-4CB0-8571-0AAD84C0ED3E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15">
              <a:extLst>
                <a:ext uri="{FF2B5EF4-FFF2-40B4-BE49-F238E27FC236}">
                  <a16:creationId xmlns:a16="http://schemas.microsoft.com/office/drawing/2014/main" id="{57E90F38-161C-491F-8C4B-9047B55AE688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7" name="TextBox 34">
            <a:extLst>
              <a:ext uri="{FF2B5EF4-FFF2-40B4-BE49-F238E27FC236}">
                <a16:creationId xmlns:a16="http://schemas.microsoft.com/office/drawing/2014/main" id="{549D69AD-EC07-41C7-A024-908709105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991" y="5788623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  <p:grpSp>
        <p:nvGrpSpPr>
          <p:cNvPr id="68" name="Group 21">
            <a:extLst>
              <a:ext uri="{FF2B5EF4-FFF2-40B4-BE49-F238E27FC236}">
                <a16:creationId xmlns:a16="http://schemas.microsoft.com/office/drawing/2014/main" id="{266FCF7C-66BE-4618-9819-625290C21A06}"/>
              </a:ext>
            </a:extLst>
          </p:cNvPr>
          <p:cNvGrpSpPr>
            <a:grpSpLocks/>
          </p:cNvGrpSpPr>
          <p:nvPr/>
        </p:nvGrpSpPr>
        <p:grpSpPr bwMode="auto">
          <a:xfrm>
            <a:off x="7817412" y="4426134"/>
            <a:ext cx="1658049" cy="1640027"/>
            <a:chOff x="545458" y="4783771"/>
            <a:chExt cx="2293787" cy="1733798"/>
          </a:xfrm>
        </p:grpSpPr>
        <p:sp>
          <p:nvSpPr>
            <p:cNvPr id="69" name="Rounded Rectangle 14">
              <a:extLst>
                <a:ext uri="{FF2B5EF4-FFF2-40B4-BE49-F238E27FC236}">
                  <a16:creationId xmlns:a16="http://schemas.microsoft.com/office/drawing/2014/main" id="{3508C37C-CE94-4984-A16A-E930DB498C5D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Rounded Rectangle 15">
              <a:extLst>
                <a:ext uri="{FF2B5EF4-FFF2-40B4-BE49-F238E27FC236}">
                  <a16:creationId xmlns:a16="http://schemas.microsoft.com/office/drawing/2014/main" id="{7ED1CEE3-AA33-4745-9F0B-6B26DB78D1C7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1" name="TextBox 34">
            <a:extLst>
              <a:ext uri="{FF2B5EF4-FFF2-40B4-BE49-F238E27FC236}">
                <a16:creationId xmlns:a16="http://schemas.microsoft.com/office/drawing/2014/main" id="{27692DF1-4FA0-4EC8-8443-78291FD54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362" y="5827789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4204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491CE52-3791-4B0C-A59F-E8B3EF3F25D5}"/>
              </a:ext>
            </a:extLst>
          </p:cNvPr>
          <p:cNvSpPr/>
          <p:nvPr/>
        </p:nvSpPr>
        <p:spPr>
          <a:xfrm>
            <a:off x="7201236" y="4780874"/>
            <a:ext cx="1153870" cy="9968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498F968-300E-44B5-894D-0C9F51C66555}"/>
              </a:ext>
            </a:extLst>
          </p:cNvPr>
          <p:cNvSpPr/>
          <p:nvPr/>
        </p:nvSpPr>
        <p:spPr>
          <a:xfrm>
            <a:off x="7201236" y="4552387"/>
            <a:ext cx="1153871" cy="238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E34A15C-CC0A-4D90-A7BF-14C38F1333B3}"/>
              </a:ext>
            </a:extLst>
          </p:cNvPr>
          <p:cNvSpPr/>
          <p:nvPr/>
        </p:nvSpPr>
        <p:spPr>
          <a:xfrm>
            <a:off x="5204403" y="4899836"/>
            <a:ext cx="911877" cy="888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2" name="Group 10">
            <a:extLst>
              <a:ext uri="{FF2B5EF4-FFF2-40B4-BE49-F238E27FC236}">
                <a16:creationId xmlns:a16="http://schemas.microsoft.com/office/drawing/2014/main" id="{869E08CB-0044-4331-B7FB-9237E77B9B2E}"/>
              </a:ext>
            </a:extLst>
          </p:cNvPr>
          <p:cNvGrpSpPr/>
          <p:nvPr/>
        </p:nvGrpSpPr>
        <p:grpSpPr>
          <a:xfrm>
            <a:off x="3188947" y="1253834"/>
            <a:ext cx="6524783" cy="5440747"/>
            <a:chOff x="2562225" y="1113126"/>
            <a:chExt cx="1751013" cy="1871281"/>
          </a:xfrm>
        </p:grpSpPr>
        <p:sp>
          <p:nvSpPr>
            <p:cNvPr id="222" name="Rounded Rectangle 2">
              <a:extLst>
                <a:ext uri="{FF2B5EF4-FFF2-40B4-BE49-F238E27FC236}">
                  <a16:creationId xmlns:a16="http://schemas.microsoft.com/office/drawing/2014/main" id="{8C3C81B5-5B79-43C8-AA8D-46D9AF37D213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3" name="Picture 9">
              <a:extLst>
                <a:ext uri="{FF2B5EF4-FFF2-40B4-BE49-F238E27FC236}">
                  <a16:creationId xmlns:a16="http://schemas.microsoft.com/office/drawing/2014/main" id="{27ADAD0D-AC10-4AB9-AB84-FEB7D1F5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210" y="1113126"/>
              <a:ext cx="172785" cy="222872"/>
            </a:xfrm>
            <a:prstGeom prst="rect">
              <a:avLst/>
            </a:prstGeom>
          </p:spPr>
        </p:pic>
      </p:grp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3DCE3B7C-68D2-4E87-9C66-7D654ECBD436}"/>
              </a:ext>
            </a:extLst>
          </p:cNvPr>
          <p:cNvGrpSpPr/>
          <p:nvPr/>
        </p:nvGrpSpPr>
        <p:grpSpPr>
          <a:xfrm>
            <a:off x="5138019" y="2149998"/>
            <a:ext cx="4232123" cy="4334701"/>
            <a:chOff x="304674" y="1032743"/>
            <a:chExt cx="1845205" cy="1971905"/>
          </a:xfrm>
        </p:grpSpPr>
        <p:sp>
          <p:nvSpPr>
            <p:cNvPr id="220" name="Rounded Rectangle 3">
              <a:extLst>
                <a:ext uri="{FF2B5EF4-FFF2-40B4-BE49-F238E27FC236}">
                  <a16:creationId xmlns:a16="http://schemas.microsoft.com/office/drawing/2014/main" id="{81D88C18-5F04-411A-A46D-7DB192615AAD}"/>
                </a:ext>
              </a:extLst>
            </p:cNvPr>
            <p:cNvSpPr/>
            <p:nvPr/>
          </p:nvSpPr>
          <p:spPr>
            <a:xfrm>
              <a:off x="304674" y="1271098"/>
              <a:ext cx="1845205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12">
              <a:extLst>
                <a:ext uri="{FF2B5EF4-FFF2-40B4-BE49-F238E27FC236}">
                  <a16:creationId xmlns:a16="http://schemas.microsoft.com/office/drawing/2014/main" id="{21A312EA-430D-40E8-B910-D960DFA1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80" y="1032743"/>
              <a:ext cx="418067" cy="272905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9555A32-63F0-45C8-8FC0-016760B2A84C}"/>
              </a:ext>
            </a:extLst>
          </p:cNvPr>
          <p:cNvGrpSpPr/>
          <p:nvPr/>
        </p:nvGrpSpPr>
        <p:grpSpPr>
          <a:xfrm>
            <a:off x="3288193" y="3046875"/>
            <a:ext cx="826522" cy="601870"/>
            <a:chOff x="4210507" y="1759507"/>
            <a:chExt cx="653502" cy="723673"/>
          </a:xfrm>
        </p:grpSpPr>
        <p:pic>
          <p:nvPicPr>
            <p:cNvPr id="216" name="Picture 41">
              <a:extLst>
                <a:ext uri="{FF2B5EF4-FFF2-40B4-BE49-F238E27FC236}">
                  <a16:creationId xmlns:a16="http://schemas.microsoft.com/office/drawing/2014/main" id="{94791E4A-0E35-4A3D-A3FC-BD4555C2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96" y="1759507"/>
              <a:ext cx="371375" cy="54236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87634CD-2BB4-490B-97CD-AA3DE5CBE3FB}"/>
                </a:ext>
              </a:extLst>
            </p:cNvPr>
            <p:cNvSpPr txBox="1"/>
            <p:nvPr/>
          </p:nvSpPr>
          <p:spPr>
            <a:xfrm>
              <a:off x="4210507" y="2265719"/>
              <a:ext cx="653502" cy="2174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API Gateway</a:t>
              </a:r>
            </a:p>
          </p:txBody>
        </p: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35D0283-B995-41D7-ACBC-4DDBCD8AD7C2}"/>
              </a:ext>
            </a:extLst>
          </p:cNvPr>
          <p:cNvSpPr/>
          <p:nvPr/>
        </p:nvSpPr>
        <p:spPr>
          <a:xfrm>
            <a:off x="5208286" y="2976773"/>
            <a:ext cx="923326" cy="982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Zz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`</a:t>
            </a:r>
            <a:endParaRPr lang="ko-KR" altLang="en-US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DB8A029-516A-4909-90E9-A0F0136B581E}"/>
              </a:ext>
            </a:extLst>
          </p:cNvPr>
          <p:cNvSpPr/>
          <p:nvPr/>
        </p:nvSpPr>
        <p:spPr>
          <a:xfrm>
            <a:off x="5204403" y="2892674"/>
            <a:ext cx="927207" cy="265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C3CFCB8-BDFA-475E-B499-E74EEC9CB378}"/>
              </a:ext>
            </a:extLst>
          </p:cNvPr>
          <p:cNvGrpSpPr/>
          <p:nvPr/>
        </p:nvGrpSpPr>
        <p:grpSpPr>
          <a:xfrm>
            <a:off x="5239008" y="3252632"/>
            <a:ext cx="791264" cy="505739"/>
            <a:chOff x="5949383" y="2565413"/>
            <a:chExt cx="825006" cy="769644"/>
          </a:xfrm>
        </p:grpSpPr>
        <p:pic>
          <p:nvPicPr>
            <p:cNvPr id="214" name="Picture 35">
              <a:extLst>
                <a:ext uri="{FF2B5EF4-FFF2-40B4-BE49-F238E27FC236}">
                  <a16:creationId xmlns:a16="http://schemas.microsoft.com/office/drawing/2014/main" id="{63DB0A94-E133-4370-B835-86BC4775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610" y="2565413"/>
              <a:ext cx="473642" cy="56837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90B7FDA-9A0C-4DFB-93C1-D904716AD951}"/>
                </a:ext>
              </a:extLst>
            </p:cNvPr>
            <p:cNvSpPr txBox="1"/>
            <p:nvPr/>
          </p:nvSpPr>
          <p:spPr>
            <a:xfrm>
              <a:off x="5949383" y="3179425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4335D1BF-7E27-4E46-99B5-25BDA986BA15}"/>
              </a:ext>
            </a:extLst>
          </p:cNvPr>
          <p:cNvGrpSpPr/>
          <p:nvPr/>
        </p:nvGrpSpPr>
        <p:grpSpPr>
          <a:xfrm>
            <a:off x="8366341" y="4181751"/>
            <a:ext cx="901097" cy="716420"/>
            <a:chOff x="6200160" y="4013484"/>
            <a:chExt cx="942671" cy="7755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DF2E2AA-AD19-4022-B5CB-3C791AA5CF64}"/>
                </a:ext>
              </a:extLst>
            </p:cNvPr>
            <p:cNvSpPr txBox="1"/>
            <p:nvPr/>
          </p:nvSpPr>
          <p:spPr>
            <a:xfrm>
              <a:off x="6200160" y="4633369"/>
              <a:ext cx="94267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 gateway</a:t>
              </a:r>
            </a:p>
          </p:txBody>
        </p:sp>
        <p:pic>
          <p:nvPicPr>
            <p:cNvPr id="213" name="Picture 64">
              <a:extLst>
                <a:ext uri="{FF2B5EF4-FFF2-40B4-BE49-F238E27FC236}">
                  <a16:creationId xmlns:a16="http://schemas.microsoft.com/office/drawing/2014/main" id="{3A8D185D-6F6C-4B4D-B81C-CF52E099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219" y="4013484"/>
              <a:ext cx="538196" cy="564237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56AA4B-78B4-4734-8C18-734F69CCCD07}"/>
              </a:ext>
            </a:extLst>
          </p:cNvPr>
          <p:cNvGrpSpPr/>
          <p:nvPr/>
        </p:nvGrpSpPr>
        <p:grpSpPr>
          <a:xfrm>
            <a:off x="7822085" y="4877948"/>
            <a:ext cx="503858" cy="475738"/>
            <a:chOff x="7364348" y="3431043"/>
            <a:chExt cx="467027" cy="508827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FD558FA-33A2-488F-8924-236818DE3F1E}"/>
                </a:ext>
              </a:extLst>
            </p:cNvPr>
            <p:cNvSpPr txBox="1"/>
            <p:nvPr/>
          </p:nvSpPr>
          <p:spPr>
            <a:xfrm>
              <a:off x="7364348" y="3816987"/>
              <a:ext cx="467027" cy="1228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gateway</a:t>
              </a:r>
            </a:p>
          </p:txBody>
        </p:sp>
        <p:pic>
          <p:nvPicPr>
            <p:cNvPr id="211" name="Picture 66">
              <a:extLst>
                <a:ext uri="{FF2B5EF4-FFF2-40B4-BE49-F238E27FC236}">
                  <a16:creationId xmlns:a16="http://schemas.microsoft.com/office/drawing/2014/main" id="{D0978194-D3B1-4D37-B73F-D445A1D9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738" y="3431043"/>
              <a:ext cx="294698" cy="356854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3042791-6915-4447-B160-ED7B7478C3BF}"/>
              </a:ext>
            </a:extLst>
          </p:cNvPr>
          <p:cNvGrpSpPr/>
          <p:nvPr/>
        </p:nvGrpSpPr>
        <p:grpSpPr>
          <a:xfrm>
            <a:off x="5261454" y="5077014"/>
            <a:ext cx="804231" cy="500034"/>
            <a:chOff x="7188323" y="3221817"/>
            <a:chExt cx="894752" cy="851545"/>
          </a:xfrm>
        </p:grpSpPr>
        <p:pic>
          <p:nvPicPr>
            <p:cNvPr id="208" name="Picture 5">
              <a:extLst>
                <a:ext uri="{FF2B5EF4-FFF2-40B4-BE49-F238E27FC236}">
                  <a16:creationId xmlns:a16="http://schemas.microsoft.com/office/drawing/2014/main" id="{A3F09163-E5F7-4FEA-AEF2-026C7242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46" y="3221817"/>
              <a:ext cx="521366" cy="602830"/>
            </a:xfrm>
            <a:prstGeom prst="rect">
              <a:avLst/>
            </a:prstGeom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D5FD9A9-3484-44D4-8683-BD4E99B49560}"/>
                </a:ext>
              </a:extLst>
            </p:cNvPr>
            <p:cNvSpPr txBox="1"/>
            <p:nvPr/>
          </p:nvSpPr>
          <p:spPr>
            <a:xfrm>
              <a:off x="7188323" y="391773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5DFA5CE-A78F-4DEE-A8B2-E5F2C528981B}"/>
              </a:ext>
            </a:extLst>
          </p:cNvPr>
          <p:cNvSpPr/>
          <p:nvPr/>
        </p:nvSpPr>
        <p:spPr>
          <a:xfrm>
            <a:off x="5205040" y="4785015"/>
            <a:ext cx="911239" cy="2512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11A0939-54C6-4B3F-968B-DC96AAB8B959}"/>
              </a:ext>
            </a:extLst>
          </p:cNvPr>
          <p:cNvCxnSpPr>
            <a:cxnSpLocks/>
          </p:cNvCxnSpPr>
          <p:nvPr/>
        </p:nvCxnSpPr>
        <p:spPr>
          <a:xfrm>
            <a:off x="4030708" y="3325628"/>
            <a:ext cx="10616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97DAD8A-AD6B-4A07-9D91-28A3F3EADF2D}"/>
              </a:ext>
            </a:extLst>
          </p:cNvPr>
          <p:cNvCxnSpPr>
            <a:cxnSpLocks/>
          </p:cNvCxnSpPr>
          <p:nvPr/>
        </p:nvCxnSpPr>
        <p:spPr>
          <a:xfrm flipH="1">
            <a:off x="4030708" y="3516398"/>
            <a:ext cx="1030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E99528F-D2FE-41C9-A467-BDF45300DD6F}"/>
              </a:ext>
            </a:extLst>
          </p:cNvPr>
          <p:cNvCxnSpPr>
            <a:cxnSpLocks/>
          </p:cNvCxnSpPr>
          <p:nvPr/>
        </p:nvCxnSpPr>
        <p:spPr>
          <a:xfrm flipV="1">
            <a:off x="5475702" y="4008823"/>
            <a:ext cx="0" cy="5553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525B1E4-938D-4830-BE13-87C0E40D9836}"/>
              </a:ext>
            </a:extLst>
          </p:cNvPr>
          <p:cNvCxnSpPr>
            <a:cxnSpLocks/>
          </p:cNvCxnSpPr>
          <p:nvPr/>
        </p:nvCxnSpPr>
        <p:spPr>
          <a:xfrm>
            <a:off x="5723610" y="4000194"/>
            <a:ext cx="0" cy="5879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FD2C8C-87FA-4281-A44B-49E7C4A3BADE}"/>
              </a:ext>
            </a:extLst>
          </p:cNvPr>
          <p:cNvCxnSpPr>
            <a:cxnSpLocks/>
          </p:cNvCxnSpPr>
          <p:nvPr/>
        </p:nvCxnSpPr>
        <p:spPr>
          <a:xfrm>
            <a:off x="6213581" y="5194042"/>
            <a:ext cx="7635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464ADAA6-72BA-40EC-A2AE-3AF8447543EB}"/>
              </a:ext>
            </a:extLst>
          </p:cNvPr>
          <p:cNvCxnSpPr>
            <a:cxnSpLocks/>
          </p:cNvCxnSpPr>
          <p:nvPr/>
        </p:nvCxnSpPr>
        <p:spPr>
          <a:xfrm flipV="1">
            <a:off x="2844378" y="2268316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9491925-B438-4991-A837-A7315D4ED71E}"/>
              </a:ext>
            </a:extLst>
          </p:cNvPr>
          <p:cNvCxnSpPr>
            <a:cxnSpLocks/>
          </p:cNvCxnSpPr>
          <p:nvPr/>
        </p:nvCxnSpPr>
        <p:spPr>
          <a:xfrm>
            <a:off x="2524531" y="3371216"/>
            <a:ext cx="7108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778F14C-C5EC-46F6-906C-2F6236B7A6B8}"/>
              </a:ext>
            </a:extLst>
          </p:cNvPr>
          <p:cNvCxnSpPr>
            <a:cxnSpLocks/>
          </p:cNvCxnSpPr>
          <p:nvPr/>
        </p:nvCxnSpPr>
        <p:spPr>
          <a:xfrm>
            <a:off x="9054960" y="4442371"/>
            <a:ext cx="9234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6CC88E25-FF28-4BBD-BFBF-ED0F1B822D63}"/>
              </a:ext>
            </a:extLst>
          </p:cNvPr>
          <p:cNvCxnSpPr>
            <a:cxnSpLocks/>
          </p:cNvCxnSpPr>
          <p:nvPr/>
        </p:nvCxnSpPr>
        <p:spPr>
          <a:xfrm flipH="1">
            <a:off x="2817451" y="2520075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C0D7CAF6-60D0-4666-8E23-B523DF55E429}"/>
              </a:ext>
            </a:extLst>
          </p:cNvPr>
          <p:cNvGrpSpPr/>
          <p:nvPr/>
        </p:nvGrpSpPr>
        <p:grpSpPr>
          <a:xfrm>
            <a:off x="6988483" y="4800242"/>
            <a:ext cx="930880" cy="691365"/>
            <a:chOff x="4139275" y="2187238"/>
            <a:chExt cx="1191644" cy="1109637"/>
          </a:xfrm>
        </p:grpSpPr>
        <p:pic>
          <p:nvPicPr>
            <p:cNvPr id="204" name="Picture 32">
              <a:extLst>
                <a:ext uri="{FF2B5EF4-FFF2-40B4-BE49-F238E27FC236}">
                  <a16:creationId xmlns:a16="http://schemas.microsoft.com/office/drawing/2014/main" id="{79977E0F-679E-43AF-924D-0B29C85E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852" y="2187238"/>
              <a:ext cx="603249" cy="723899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46D8243-9CCD-4D71-BD46-EED3F967D8A1}"/>
                </a:ext>
              </a:extLst>
            </p:cNvPr>
            <p:cNvSpPr txBox="1"/>
            <p:nvPr/>
          </p:nvSpPr>
          <p:spPr>
            <a:xfrm>
              <a:off x="4139275" y="2926391"/>
              <a:ext cx="1191644" cy="37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EC2</a:t>
              </a:r>
            </a:p>
          </p:txBody>
        </p: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9EA3395E-F69E-4285-A1CB-3F13ECFADBEB}"/>
              </a:ext>
            </a:extLst>
          </p:cNvPr>
          <p:cNvCxnSpPr>
            <a:cxnSpLocks/>
          </p:cNvCxnSpPr>
          <p:nvPr/>
        </p:nvCxnSpPr>
        <p:spPr>
          <a:xfrm flipV="1">
            <a:off x="8844557" y="4912643"/>
            <a:ext cx="0" cy="4757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63A37E0B-866E-4FBA-9557-A984529BE2B9}"/>
              </a:ext>
            </a:extLst>
          </p:cNvPr>
          <p:cNvCxnSpPr>
            <a:cxnSpLocks/>
          </p:cNvCxnSpPr>
          <p:nvPr/>
        </p:nvCxnSpPr>
        <p:spPr>
          <a:xfrm flipV="1">
            <a:off x="4092276" y="2252539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C788EB1-4F43-4A4B-A095-84EB8C015C0C}"/>
              </a:ext>
            </a:extLst>
          </p:cNvPr>
          <p:cNvCxnSpPr>
            <a:cxnSpLocks/>
          </p:cNvCxnSpPr>
          <p:nvPr/>
        </p:nvCxnSpPr>
        <p:spPr>
          <a:xfrm flipH="1">
            <a:off x="4092276" y="2517476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4497A3FC-8DF7-485B-AD06-E661F698E3B3}"/>
              </a:ext>
            </a:extLst>
          </p:cNvPr>
          <p:cNvCxnSpPr>
            <a:cxnSpLocks/>
          </p:cNvCxnSpPr>
          <p:nvPr/>
        </p:nvCxnSpPr>
        <p:spPr>
          <a:xfrm flipV="1">
            <a:off x="2526273" y="2920577"/>
            <a:ext cx="0" cy="455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DBB0F69E-FCCC-4F11-9210-7E0E6DAE36D9}"/>
              </a:ext>
            </a:extLst>
          </p:cNvPr>
          <p:cNvCxnSpPr>
            <a:cxnSpLocks/>
          </p:cNvCxnSpPr>
          <p:nvPr/>
        </p:nvCxnSpPr>
        <p:spPr>
          <a:xfrm flipH="1">
            <a:off x="6213581" y="3530575"/>
            <a:ext cx="18779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69B1DFE-8096-4D4E-B4F7-19DB60F882FC}"/>
              </a:ext>
            </a:extLst>
          </p:cNvPr>
          <p:cNvCxnSpPr>
            <a:cxnSpLocks/>
          </p:cNvCxnSpPr>
          <p:nvPr/>
        </p:nvCxnSpPr>
        <p:spPr>
          <a:xfrm>
            <a:off x="8091521" y="3528606"/>
            <a:ext cx="0" cy="12522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13426415-1CCE-4D73-AFAC-29CC02972C33}"/>
              </a:ext>
            </a:extLst>
          </p:cNvPr>
          <p:cNvCxnSpPr>
            <a:cxnSpLocks/>
          </p:cNvCxnSpPr>
          <p:nvPr/>
        </p:nvCxnSpPr>
        <p:spPr>
          <a:xfrm flipH="1">
            <a:off x="8403291" y="5388380"/>
            <a:ext cx="441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EFC5A84D-4B92-482B-B5A1-5E3024D06869}"/>
              </a:ext>
            </a:extLst>
          </p:cNvPr>
          <p:cNvSpPr txBox="1"/>
          <p:nvPr/>
        </p:nvSpPr>
        <p:spPr>
          <a:xfrm>
            <a:off x="9773775" y="3207188"/>
            <a:ext cx="348395" cy="454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topic</a:t>
            </a:r>
          </a:p>
        </p:txBody>
      </p:sp>
      <p:pic>
        <p:nvPicPr>
          <p:cNvPr id="192" name="Picture 63">
            <a:extLst>
              <a:ext uri="{FF2B5EF4-FFF2-40B4-BE49-F238E27FC236}">
                <a16:creationId xmlns:a16="http://schemas.microsoft.com/office/drawing/2014/main" id="{517BD1D0-DD7D-413B-8040-CB0A9BFE9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89" y="2879225"/>
            <a:ext cx="285827" cy="344915"/>
          </a:xfrm>
          <a:prstGeom prst="rect">
            <a:avLst/>
          </a:prstGeom>
        </p:spPr>
      </p:pic>
      <p:pic>
        <p:nvPicPr>
          <p:cNvPr id="193" name="Picture 57">
            <a:extLst>
              <a:ext uri="{FF2B5EF4-FFF2-40B4-BE49-F238E27FC236}">
                <a16:creationId xmlns:a16="http://schemas.microsoft.com/office/drawing/2014/main" id="{0CFF3C4C-724A-4659-8E70-228141BA5B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53" y="2706141"/>
            <a:ext cx="452341" cy="458247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8948D60-4E7E-447E-B0CC-6D4C39A8C569}"/>
              </a:ext>
            </a:extLst>
          </p:cNvPr>
          <p:cNvSpPr txBox="1"/>
          <p:nvPr/>
        </p:nvSpPr>
        <p:spPr>
          <a:xfrm>
            <a:off x="10196168" y="3183127"/>
            <a:ext cx="533483" cy="820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SNS</a:t>
            </a:r>
          </a:p>
        </p:txBody>
      </p:sp>
      <p:pic>
        <p:nvPicPr>
          <p:cNvPr id="195" name="Picture 47">
            <a:extLst>
              <a:ext uri="{FF2B5EF4-FFF2-40B4-BE49-F238E27FC236}">
                <a16:creationId xmlns:a16="http://schemas.microsoft.com/office/drawing/2014/main" id="{C4D58AE9-362A-4CAC-9B75-C381380DFD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8999" y="3754150"/>
            <a:ext cx="396349" cy="268453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C2CC15B-F2FD-4EF6-9668-185FB955985E}"/>
              </a:ext>
            </a:extLst>
          </p:cNvPr>
          <p:cNvSpPr txBox="1"/>
          <p:nvPr/>
        </p:nvSpPr>
        <p:spPr>
          <a:xfrm>
            <a:off x="10128583" y="4059223"/>
            <a:ext cx="346940" cy="1757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</a:t>
            </a:r>
          </a:p>
        </p:txBody>
      </p:sp>
      <p:pic>
        <p:nvPicPr>
          <p:cNvPr id="197" name="Picture 35">
            <a:extLst>
              <a:ext uri="{FF2B5EF4-FFF2-40B4-BE49-F238E27FC236}">
                <a16:creationId xmlns:a16="http://schemas.microsoft.com/office/drawing/2014/main" id="{25906679-8E3A-430B-8E65-3FE3206B77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2463" y="4222726"/>
            <a:ext cx="466685" cy="49813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0A2DF1A2-90A4-4B06-A2E6-92F277150B9B}"/>
              </a:ext>
            </a:extLst>
          </p:cNvPr>
          <p:cNvSpPr txBox="1"/>
          <p:nvPr/>
        </p:nvSpPr>
        <p:spPr>
          <a:xfrm>
            <a:off x="10079304" y="4690591"/>
            <a:ext cx="466686" cy="1164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SQS</a:t>
            </a:r>
          </a:p>
        </p:txBody>
      </p:sp>
      <p:pic>
        <p:nvPicPr>
          <p:cNvPr id="199" name="Picture 40">
            <a:extLst>
              <a:ext uri="{FF2B5EF4-FFF2-40B4-BE49-F238E27FC236}">
                <a16:creationId xmlns:a16="http://schemas.microsoft.com/office/drawing/2014/main" id="{1176C36E-A684-4C43-A9E4-71E3D86983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64937"/>
            <a:ext cx="513727" cy="684969"/>
          </a:xfrm>
          <a:prstGeom prst="rect">
            <a:avLst/>
          </a:prstGeom>
        </p:spPr>
      </p:pic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6DC0D804-28DC-43C9-9606-C61DA4A3BA91}"/>
              </a:ext>
            </a:extLst>
          </p:cNvPr>
          <p:cNvCxnSpPr>
            <a:cxnSpLocks/>
          </p:cNvCxnSpPr>
          <p:nvPr/>
        </p:nvCxnSpPr>
        <p:spPr>
          <a:xfrm flipV="1">
            <a:off x="2381385" y="2902386"/>
            <a:ext cx="0" cy="62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3D78993B-9780-48BF-8986-87FDBB788578}"/>
              </a:ext>
            </a:extLst>
          </p:cNvPr>
          <p:cNvCxnSpPr>
            <a:cxnSpLocks/>
          </p:cNvCxnSpPr>
          <p:nvPr/>
        </p:nvCxnSpPr>
        <p:spPr>
          <a:xfrm flipH="1">
            <a:off x="2381385" y="3526762"/>
            <a:ext cx="747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5998A3BD-C54C-43F4-A127-32FFD2692AF1}"/>
              </a:ext>
            </a:extLst>
          </p:cNvPr>
          <p:cNvCxnSpPr>
            <a:cxnSpLocks/>
          </p:cNvCxnSpPr>
          <p:nvPr/>
        </p:nvCxnSpPr>
        <p:spPr>
          <a:xfrm flipH="1">
            <a:off x="6213581" y="5388380"/>
            <a:ext cx="7478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5E75E88A-B878-4BB3-A098-987965DFAF59}"/>
              </a:ext>
            </a:extLst>
          </p:cNvPr>
          <p:cNvSpPr txBox="1"/>
          <p:nvPr/>
        </p:nvSpPr>
        <p:spPr>
          <a:xfrm>
            <a:off x="9046001" y="4136640"/>
            <a:ext cx="1181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메시지 전송</a:t>
            </a:r>
            <a:r>
              <a:rPr lang="en-US" altLang="ko-KR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(HTTPS)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42161C5-E9E4-4836-BA4C-972CE4C8A774}"/>
              </a:ext>
            </a:extLst>
          </p:cNvPr>
          <p:cNvSpPr txBox="1"/>
          <p:nvPr/>
        </p:nvSpPr>
        <p:spPr>
          <a:xfrm>
            <a:off x="2526274" y="1985241"/>
            <a:ext cx="1402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웹 앱에 접속 </a:t>
            </a:r>
            <a:r>
              <a:rPr lang="en-US" altLang="ko-KR" sz="800" b="1" dirty="0">
                <a:solidFill>
                  <a:schemeClr val="accent1"/>
                </a:solidFill>
              </a:rPr>
              <a:t>(GET </a:t>
            </a:r>
            <a:r>
              <a:rPr lang="ko-KR" altLang="en-US" sz="800" b="1" dirty="0">
                <a:solidFill>
                  <a:schemeClr val="accent1"/>
                </a:solidFill>
              </a:rPr>
              <a:t>요청</a:t>
            </a:r>
            <a:r>
              <a:rPr lang="en-US" altLang="ko-KR" sz="800" b="1" dirty="0">
                <a:solidFill>
                  <a:schemeClr val="accent1"/>
                </a:solidFill>
              </a:rPr>
              <a:t>)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A7BCA81-2D7D-4C31-B7D2-EA95D737B7AF}"/>
              </a:ext>
            </a:extLst>
          </p:cNvPr>
          <p:cNvSpPr txBox="1"/>
          <p:nvPr/>
        </p:nvSpPr>
        <p:spPr>
          <a:xfrm>
            <a:off x="2642792" y="2625313"/>
            <a:ext cx="97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1"/>
                </a:solidFill>
              </a:rPr>
              <a:t>HTML, JS, CSS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214881B2-1FF3-430F-9F45-40FC80DCC4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9671" y="5500894"/>
            <a:ext cx="368084" cy="363540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C3E44497-5DFF-41CE-9555-67F4BA5E36CF}"/>
              </a:ext>
            </a:extLst>
          </p:cNvPr>
          <p:cNvSpPr txBox="1"/>
          <p:nvPr/>
        </p:nvSpPr>
        <p:spPr>
          <a:xfrm>
            <a:off x="2472875" y="2943492"/>
            <a:ext cx="121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상품의 리스트를 조회 </a:t>
            </a:r>
            <a:r>
              <a:rPr lang="en-US" altLang="ko-KR" sz="800" b="1" dirty="0">
                <a:solidFill>
                  <a:srgbClr val="FF0000"/>
                </a:solidFill>
              </a:rPr>
              <a:t>(GET </a:t>
            </a:r>
            <a:r>
              <a:rPr lang="ko-KR" altLang="en-US" sz="800" b="1" dirty="0">
                <a:solidFill>
                  <a:srgbClr val="FF0000"/>
                </a:solidFill>
              </a:rPr>
              <a:t>요청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081DA44-5E70-452F-84D8-742C7CB7EA78}"/>
              </a:ext>
            </a:extLst>
          </p:cNvPr>
          <p:cNvSpPr txBox="1"/>
          <p:nvPr/>
        </p:nvSpPr>
        <p:spPr>
          <a:xfrm>
            <a:off x="3790416" y="4129877"/>
            <a:ext cx="182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DB</a:t>
            </a:r>
            <a:r>
              <a:rPr lang="ko-KR" altLang="en-US" sz="800" b="1" dirty="0">
                <a:solidFill>
                  <a:srgbClr val="FF0000"/>
                </a:solidFill>
              </a:rPr>
              <a:t>를 조회  </a:t>
            </a:r>
            <a:r>
              <a:rPr lang="en-US" altLang="ko-KR" sz="800" b="1" dirty="0">
                <a:solidFill>
                  <a:srgbClr val="FF0000"/>
                </a:solidFill>
              </a:rPr>
              <a:t>:  “SELECT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prod_img,prod_name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prod_tag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prod_price</a:t>
            </a:r>
            <a:r>
              <a:rPr lang="en-US" altLang="ko-KR" sz="800" b="1" dirty="0">
                <a:solidFill>
                  <a:srgbClr val="FF0000"/>
                </a:solidFill>
              </a:rPr>
              <a:t> FROM </a:t>
            </a:r>
            <a:r>
              <a:rPr lang="en-US" altLang="ko-KR" sz="800" b="1" dirty="0" err="1">
                <a:solidFill>
                  <a:srgbClr val="FF0000"/>
                </a:solidFill>
              </a:rPr>
              <a:t>tbl_prod</a:t>
            </a:r>
            <a:r>
              <a:rPr lang="en-US" altLang="ko-KR" sz="800" b="1" dirty="0">
                <a:solidFill>
                  <a:srgbClr val="FF0000"/>
                </a:solidFill>
              </a:rPr>
              <a:t>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229" name="표 228">
            <a:extLst>
              <a:ext uri="{FF2B5EF4-FFF2-40B4-BE49-F238E27FC236}">
                <a16:creationId xmlns:a16="http://schemas.microsoft.com/office/drawing/2014/main" id="{3DE4CECF-6E4A-481A-BC26-19EE13A2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22014"/>
              </p:ext>
            </p:extLst>
          </p:nvPr>
        </p:nvGraphicFramePr>
        <p:xfrm>
          <a:off x="5820273" y="4013912"/>
          <a:ext cx="13273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15">
                  <a:extLst>
                    <a:ext uri="{9D8B030D-6E8A-4147-A177-3AD203B41FA5}">
                      <a16:colId xmlns:a16="http://schemas.microsoft.com/office/drawing/2014/main" val="580036283"/>
                    </a:ext>
                  </a:extLst>
                </a:gridCol>
                <a:gridCol w="665393">
                  <a:extLst>
                    <a:ext uri="{9D8B030D-6E8A-4147-A177-3AD203B41FA5}">
                      <a16:colId xmlns:a16="http://schemas.microsoft.com/office/drawing/2014/main" val="4169714903"/>
                    </a:ext>
                  </a:extLst>
                </a:gridCol>
                <a:gridCol w="456231">
                  <a:extLst>
                    <a:ext uri="{9D8B030D-6E8A-4147-A177-3AD203B41FA5}">
                      <a16:colId xmlns:a16="http://schemas.microsoft.com/office/drawing/2014/main" val="3879643787"/>
                    </a:ext>
                  </a:extLst>
                </a:gridCol>
              </a:tblGrid>
              <a:tr h="131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prod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Price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16125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다운 필 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279000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46323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J-1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249000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3094"/>
                  </a:ext>
                </a:extLst>
              </a:tr>
            </a:tbl>
          </a:graphicData>
        </a:graphic>
      </p:graphicFrame>
      <p:pic>
        <p:nvPicPr>
          <p:cNvPr id="230" name="Picture 35">
            <a:extLst>
              <a:ext uri="{FF2B5EF4-FFF2-40B4-BE49-F238E27FC236}">
                <a16:creationId xmlns:a16="http://schemas.microsoft.com/office/drawing/2014/main" id="{D98F18FA-8B7E-4881-BD7A-A8B70B4C2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34" y="2761540"/>
            <a:ext cx="454270" cy="37348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D0CE68EE-E227-4D85-92D9-3ED694990991}"/>
              </a:ext>
            </a:extLst>
          </p:cNvPr>
          <p:cNvSpPr txBox="1"/>
          <p:nvPr/>
        </p:nvSpPr>
        <p:spPr>
          <a:xfrm>
            <a:off x="8394701" y="3165012"/>
            <a:ext cx="791264" cy="1022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358824-77E7-4705-84CA-393D7A4D7FAE}"/>
              </a:ext>
            </a:extLst>
          </p:cNvPr>
          <p:cNvSpPr txBox="1"/>
          <p:nvPr/>
        </p:nvSpPr>
        <p:spPr>
          <a:xfrm>
            <a:off x="8283467" y="3324182"/>
            <a:ext cx="1031075" cy="20556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전송</a:t>
            </a:r>
            <a:r>
              <a:rPr lang="en-US" altLang="ko-KR" sz="1000" b="1" dirty="0">
                <a:solidFill>
                  <a:schemeClr val="accent1"/>
                </a:solidFill>
              </a:rPr>
              <a:t>(</a:t>
            </a:r>
            <a:r>
              <a:rPr lang="en-US" sz="1000" b="1" dirty="0">
                <a:solidFill>
                  <a:schemeClr val="accent1"/>
                </a:solidFill>
              </a:rPr>
              <a:t>Publisher)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8E824-A79A-40C4-9CD3-20F813D06270}"/>
              </a:ext>
            </a:extLst>
          </p:cNvPr>
          <p:cNvCxnSpPr>
            <a:cxnSpLocks/>
          </p:cNvCxnSpPr>
          <p:nvPr/>
        </p:nvCxnSpPr>
        <p:spPr>
          <a:xfrm>
            <a:off x="9046001" y="3097430"/>
            <a:ext cx="667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_x667544288" descr="cif00001">
            <a:extLst>
              <a:ext uri="{FF2B5EF4-FFF2-40B4-BE49-F238E27FC236}">
                <a16:creationId xmlns:a16="http://schemas.microsoft.com/office/drawing/2014/main" id="{2455C76B-6982-4670-AF9A-5C90F2E1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38" y="2121054"/>
            <a:ext cx="496520" cy="4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_x667544936">
            <a:extLst>
              <a:ext uri="{FF2B5EF4-FFF2-40B4-BE49-F238E27FC236}">
                <a16:creationId xmlns:a16="http://schemas.microsoft.com/office/drawing/2014/main" id="{8DB8E7A7-3227-4FC9-805B-500A29DF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1" y="2557983"/>
            <a:ext cx="735557" cy="15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3669BBED-CD9C-42BE-B943-554C38230FEE}"/>
              </a:ext>
            </a:extLst>
          </p:cNvPr>
          <p:cNvCxnSpPr>
            <a:cxnSpLocks/>
          </p:cNvCxnSpPr>
          <p:nvPr/>
        </p:nvCxnSpPr>
        <p:spPr>
          <a:xfrm>
            <a:off x="1373807" y="2435033"/>
            <a:ext cx="6882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874051640" descr="cif00001">
            <a:extLst>
              <a:ext uri="{FF2B5EF4-FFF2-40B4-BE49-F238E27FC236}">
                <a16:creationId xmlns:a16="http://schemas.microsoft.com/office/drawing/2014/main" id="{9F34270A-5030-4C53-A63C-867AEF0F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27" y="2140683"/>
            <a:ext cx="408300" cy="4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876970712">
            <a:extLst>
              <a:ext uri="{FF2B5EF4-FFF2-40B4-BE49-F238E27FC236}">
                <a16:creationId xmlns:a16="http://schemas.microsoft.com/office/drawing/2014/main" id="{B4707D4B-D8B9-4D9D-A353-9B121B61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938" y="2549639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39" name="_x874059200">
            <a:extLst>
              <a:ext uri="{FF2B5EF4-FFF2-40B4-BE49-F238E27FC236}">
                <a16:creationId xmlns:a16="http://schemas.microsoft.com/office/drawing/2014/main" id="{96B4EC7F-B8BE-44D0-B6AB-FB284C518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666" y="2622795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057" name="_x874060640" descr="cif00001">
            <a:extLst>
              <a:ext uri="{FF2B5EF4-FFF2-40B4-BE49-F238E27FC236}">
                <a16:creationId xmlns:a16="http://schemas.microsoft.com/office/drawing/2014/main" id="{FD473F0E-0C9B-4627-B347-D81873AC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14" y="2168885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_x874053512" descr="cif00001">
            <a:extLst>
              <a:ext uri="{FF2B5EF4-FFF2-40B4-BE49-F238E27FC236}">
                <a16:creationId xmlns:a16="http://schemas.microsoft.com/office/drawing/2014/main" id="{9436DC93-BE40-4F0B-B7EF-C7A4949A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571" y="5176529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_x874054376">
            <a:extLst>
              <a:ext uri="{FF2B5EF4-FFF2-40B4-BE49-F238E27FC236}">
                <a16:creationId xmlns:a16="http://schemas.microsoft.com/office/drawing/2014/main" id="{A0E26D8A-BEE4-4A3E-A827-CFBA17FE7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3275" y="5561430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100556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154A21-EA1E-467E-9CC2-BE1A25AC5A26}"/>
              </a:ext>
            </a:extLst>
          </p:cNvPr>
          <p:cNvSpPr/>
          <p:nvPr/>
        </p:nvSpPr>
        <p:spPr>
          <a:xfrm>
            <a:off x="3898080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559579-7698-47FC-B966-F1E9A51BAF05}"/>
              </a:ext>
            </a:extLst>
          </p:cNvPr>
          <p:cNvSpPr/>
          <p:nvPr/>
        </p:nvSpPr>
        <p:spPr>
          <a:xfrm>
            <a:off x="4074229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F95158C-F69A-4B86-B314-D30E28B71887}"/>
              </a:ext>
            </a:extLst>
          </p:cNvPr>
          <p:cNvSpPr/>
          <p:nvPr/>
        </p:nvSpPr>
        <p:spPr>
          <a:xfrm>
            <a:off x="5459382" y="4183414"/>
            <a:ext cx="2429818" cy="188210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267F50-87B7-4F38-AC57-BABD01F55388}"/>
              </a:ext>
            </a:extLst>
          </p:cNvPr>
          <p:cNvSpPr/>
          <p:nvPr/>
        </p:nvSpPr>
        <p:spPr>
          <a:xfrm>
            <a:off x="2567651" y="2656726"/>
            <a:ext cx="2564153" cy="12465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24F75EE-0A3E-4727-83D2-8864B7794339}"/>
              </a:ext>
            </a:extLst>
          </p:cNvPr>
          <p:cNvSpPr/>
          <p:nvPr/>
        </p:nvSpPr>
        <p:spPr>
          <a:xfrm>
            <a:off x="2576957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863D26-D0D6-4AEF-9711-A62072C35752}"/>
              </a:ext>
            </a:extLst>
          </p:cNvPr>
          <p:cNvSpPr/>
          <p:nvPr/>
        </p:nvSpPr>
        <p:spPr>
          <a:xfrm>
            <a:off x="2753106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151C175A-882C-42F1-8933-AC86B836AAA5}"/>
              </a:ext>
            </a:extLst>
          </p:cNvPr>
          <p:cNvSpPr/>
          <p:nvPr/>
        </p:nvSpPr>
        <p:spPr>
          <a:xfrm>
            <a:off x="2360268" y="2169923"/>
            <a:ext cx="2916481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(ap-northeast-1a)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6AD622F8-EFEB-4E49-98C0-2E5D2D96BDD6}"/>
              </a:ext>
            </a:extLst>
          </p:cNvPr>
          <p:cNvSpPr/>
          <p:nvPr/>
        </p:nvSpPr>
        <p:spPr>
          <a:xfrm>
            <a:off x="5344886" y="2169923"/>
            <a:ext cx="2694997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(ap-northeast-1c)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E73DCBC-6CDF-47A8-A92D-03A0A8CF6DD2}"/>
              </a:ext>
            </a:extLst>
          </p:cNvPr>
          <p:cNvGrpSpPr/>
          <p:nvPr/>
        </p:nvGrpSpPr>
        <p:grpSpPr>
          <a:xfrm>
            <a:off x="2815515" y="2829306"/>
            <a:ext cx="570489" cy="741317"/>
            <a:chOff x="485842" y="679296"/>
            <a:chExt cx="643781" cy="836556"/>
          </a:xfrm>
        </p:grpSpPr>
        <p:pic>
          <p:nvPicPr>
            <p:cNvPr id="59" name="Picture 145">
              <a:extLst>
                <a:ext uri="{FF2B5EF4-FFF2-40B4-BE49-F238E27FC236}">
                  <a16:creationId xmlns:a16="http://schemas.microsoft.com/office/drawing/2014/main" id="{880D3CE7-6058-43E7-BA9F-27D46698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2" y="679296"/>
              <a:ext cx="544781" cy="6537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C083E1-F3CB-443D-BDE6-79F8792B91FC}"/>
                </a:ext>
              </a:extLst>
            </p:cNvPr>
            <p:cNvSpPr txBox="1"/>
            <p:nvPr/>
          </p:nvSpPr>
          <p:spPr>
            <a:xfrm>
              <a:off x="485842" y="1360220"/>
              <a:ext cx="64378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EC2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69B340-509C-4F9D-8F1F-2E281DE75390}"/>
              </a:ext>
            </a:extLst>
          </p:cNvPr>
          <p:cNvGrpSpPr/>
          <p:nvPr/>
        </p:nvGrpSpPr>
        <p:grpSpPr>
          <a:xfrm>
            <a:off x="3962381" y="4739333"/>
            <a:ext cx="880417" cy="796043"/>
            <a:chOff x="355332" y="718387"/>
            <a:chExt cx="993526" cy="898312"/>
          </a:xfrm>
        </p:grpSpPr>
        <p:pic>
          <p:nvPicPr>
            <p:cNvPr id="61" name="Picture 5">
              <a:extLst>
                <a:ext uri="{FF2B5EF4-FFF2-40B4-BE49-F238E27FC236}">
                  <a16:creationId xmlns:a16="http://schemas.microsoft.com/office/drawing/2014/main" id="{729F713C-4D0D-432D-B859-0E5D4A5F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1C26E-DA1D-4D70-B337-79074C4339B2}"/>
                </a:ext>
              </a:extLst>
            </p:cNvPr>
            <p:cNvSpPr txBox="1"/>
            <p:nvPr/>
          </p:nvSpPr>
          <p:spPr>
            <a:xfrm>
              <a:off x="355332" y="1466948"/>
              <a:ext cx="993526" cy="149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RDS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5CB46C-3340-4734-9A8A-EE28102333C9}"/>
              </a:ext>
            </a:extLst>
          </p:cNvPr>
          <p:cNvGrpSpPr/>
          <p:nvPr/>
        </p:nvGrpSpPr>
        <p:grpSpPr>
          <a:xfrm>
            <a:off x="6027557" y="4656299"/>
            <a:ext cx="1267282" cy="1101816"/>
            <a:chOff x="1030233" y="3970765"/>
            <a:chExt cx="1131601" cy="9838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1DD721-4A19-4EF7-894F-BB9D074E18D2}"/>
                </a:ext>
              </a:extLst>
            </p:cNvPr>
            <p:cNvSpPr txBox="1"/>
            <p:nvPr/>
          </p:nvSpPr>
          <p:spPr>
            <a:xfrm>
              <a:off x="1030233" y="4661110"/>
              <a:ext cx="1131601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</a:p>
          </p:txBody>
        </p:sp>
        <p:pic>
          <p:nvPicPr>
            <p:cNvPr id="64" name="Picture 84">
              <a:extLst>
                <a:ext uri="{FF2B5EF4-FFF2-40B4-BE49-F238E27FC236}">
                  <a16:creationId xmlns:a16="http://schemas.microsoft.com/office/drawing/2014/main" id="{C4BB0C7D-416D-4165-9991-6C302EA2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81" y="3970765"/>
              <a:ext cx="457319" cy="60282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C08225A-6F65-4F17-AC4F-6A84CF2433D2}"/>
              </a:ext>
            </a:extLst>
          </p:cNvPr>
          <p:cNvGrpSpPr/>
          <p:nvPr/>
        </p:nvGrpSpPr>
        <p:grpSpPr>
          <a:xfrm>
            <a:off x="2740830" y="4720634"/>
            <a:ext cx="731082" cy="741317"/>
            <a:chOff x="5869382" y="679296"/>
            <a:chExt cx="825006" cy="836556"/>
          </a:xfrm>
        </p:grpSpPr>
        <p:pic>
          <p:nvPicPr>
            <p:cNvPr id="67" name="Picture 35">
              <a:extLst>
                <a:ext uri="{FF2B5EF4-FFF2-40B4-BE49-F238E27FC236}">
                  <a16:creationId xmlns:a16="http://schemas.microsoft.com/office/drawing/2014/main" id="{DFA99E40-3B34-4FB5-ADB8-2A1A2084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495" y="679296"/>
              <a:ext cx="544781" cy="65373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907AAD-F521-4C48-BB69-D238BA403AE9}"/>
                </a:ext>
              </a:extLst>
            </p:cNvPr>
            <p:cNvSpPr txBox="1"/>
            <p:nvPr/>
          </p:nvSpPr>
          <p:spPr>
            <a:xfrm>
              <a:off x="5869382" y="1360220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BA20D5-2068-4AFE-959B-7AE10BB6936A}"/>
              </a:ext>
            </a:extLst>
          </p:cNvPr>
          <p:cNvGrpSpPr/>
          <p:nvPr/>
        </p:nvGrpSpPr>
        <p:grpSpPr>
          <a:xfrm>
            <a:off x="7962548" y="4461547"/>
            <a:ext cx="1078891" cy="565902"/>
            <a:chOff x="7604445" y="2504965"/>
            <a:chExt cx="919555" cy="563235"/>
          </a:xfrm>
        </p:grpSpPr>
        <p:pic>
          <p:nvPicPr>
            <p:cNvPr id="77" name="Picture 13">
              <a:extLst>
                <a:ext uri="{FF2B5EF4-FFF2-40B4-BE49-F238E27FC236}">
                  <a16:creationId xmlns:a16="http://schemas.microsoft.com/office/drawing/2014/main" id="{9A31E9D6-C1BF-4666-A0C9-CA8F4903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972" y="2504965"/>
              <a:ext cx="420624" cy="42062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9F4588-5973-4271-9E21-8BF573C8F1D1}"/>
                </a:ext>
              </a:extLst>
            </p:cNvPr>
            <p:cNvSpPr txBox="1"/>
            <p:nvPr/>
          </p:nvSpPr>
          <p:spPr>
            <a:xfrm>
              <a:off x="7604445" y="2987517"/>
              <a:ext cx="919555" cy="806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  <a:r>
                <a:rPr lang="en-US" sz="1000" spc="-9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10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B104D4-FADB-47ED-B2DB-BCE06E04106A}"/>
              </a:ext>
            </a:extLst>
          </p:cNvPr>
          <p:cNvGrpSpPr/>
          <p:nvPr/>
        </p:nvGrpSpPr>
        <p:grpSpPr>
          <a:xfrm>
            <a:off x="9348145" y="5602454"/>
            <a:ext cx="707113" cy="692741"/>
            <a:chOff x="1473324" y="689421"/>
            <a:chExt cx="797957" cy="781739"/>
          </a:xfrm>
        </p:grpSpPr>
        <p:pic>
          <p:nvPicPr>
            <p:cNvPr id="79" name="Picture 41">
              <a:extLst>
                <a:ext uri="{FF2B5EF4-FFF2-40B4-BE49-F238E27FC236}">
                  <a16:creationId xmlns:a16="http://schemas.microsoft.com/office/drawing/2014/main" id="{714E7010-669A-499C-A620-009CEA0DD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431" y="689421"/>
              <a:ext cx="521366" cy="62564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104352-0F94-4AE8-9113-D11B3C4D8520}"/>
                </a:ext>
              </a:extLst>
            </p:cNvPr>
            <p:cNvSpPr txBox="1"/>
            <p:nvPr/>
          </p:nvSpPr>
          <p:spPr>
            <a:xfrm>
              <a:off x="1473324" y="1324713"/>
              <a:ext cx="797957" cy="1464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API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D734BE-282B-4B56-B419-CE98BD990AE2}"/>
              </a:ext>
            </a:extLst>
          </p:cNvPr>
          <p:cNvGrpSpPr/>
          <p:nvPr/>
        </p:nvGrpSpPr>
        <p:grpSpPr>
          <a:xfrm>
            <a:off x="9383459" y="4279061"/>
            <a:ext cx="648239" cy="714678"/>
            <a:chOff x="454119" y="709358"/>
            <a:chExt cx="731520" cy="806494"/>
          </a:xfrm>
        </p:grpSpPr>
        <p:pic>
          <p:nvPicPr>
            <p:cNvPr id="86" name="Picture 5">
              <a:extLst>
                <a:ext uri="{FF2B5EF4-FFF2-40B4-BE49-F238E27FC236}">
                  <a16:creationId xmlns:a16="http://schemas.microsoft.com/office/drawing/2014/main" id="{B57AF1DC-FF6F-474F-AB48-EF1C7419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5E0D734-35AC-4B8D-AA0C-BF716DB66F24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4E5704E-9629-4803-8ACD-F72FDA2DC940}"/>
              </a:ext>
            </a:extLst>
          </p:cNvPr>
          <p:cNvGrpSpPr/>
          <p:nvPr/>
        </p:nvGrpSpPr>
        <p:grpSpPr>
          <a:xfrm>
            <a:off x="10745460" y="2855958"/>
            <a:ext cx="648239" cy="737912"/>
            <a:chOff x="4895007" y="683139"/>
            <a:chExt cx="731520" cy="832713"/>
          </a:xfrm>
        </p:grpSpPr>
        <p:pic>
          <p:nvPicPr>
            <p:cNvPr id="94" name="Picture 110">
              <a:extLst>
                <a:ext uri="{FF2B5EF4-FFF2-40B4-BE49-F238E27FC236}">
                  <a16:creationId xmlns:a16="http://schemas.microsoft.com/office/drawing/2014/main" id="{67C2FC5D-4DCA-41A0-A14B-D44022D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108" y="683139"/>
              <a:ext cx="537317" cy="63806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532B62-F4AA-49E3-9ECC-E00048352A6D}"/>
                </a:ext>
              </a:extLst>
            </p:cNvPr>
            <p:cNvSpPr txBox="1"/>
            <p:nvPr/>
          </p:nvSpPr>
          <p:spPr>
            <a:xfrm>
              <a:off x="4895007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Route 53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7DBFF64-9B80-49BB-9E9F-E8F4FB24B7EF}"/>
              </a:ext>
            </a:extLst>
          </p:cNvPr>
          <p:cNvGrpSpPr/>
          <p:nvPr/>
        </p:nvGrpSpPr>
        <p:grpSpPr>
          <a:xfrm>
            <a:off x="1136393" y="4743069"/>
            <a:ext cx="792888" cy="723711"/>
            <a:chOff x="11114016" y="3675511"/>
            <a:chExt cx="894752" cy="816688"/>
          </a:xfrm>
        </p:grpSpPr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id="{355A5100-3A8B-4F49-847B-77B60C9B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002" y="3675511"/>
              <a:ext cx="544780" cy="65373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ED85CC-8201-4D37-BB8B-BA4CF1707916}"/>
                </a:ext>
              </a:extLst>
            </p:cNvPr>
            <p:cNvSpPr txBox="1"/>
            <p:nvPr/>
          </p:nvSpPr>
          <p:spPr>
            <a:xfrm>
              <a:off x="11114016" y="433656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E7E6866-581C-4C3E-A877-3DBD9520223E}"/>
              </a:ext>
            </a:extLst>
          </p:cNvPr>
          <p:cNvGrpSpPr/>
          <p:nvPr/>
        </p:nvGrpSpPr>
        <p:grpSpPr>
          <a:xfrm>
            <a:off x="4101389" y="2851949"/>
            <a:ext cx="516248" cy="765922"/>
            <a:chOff x="2863144" y="2909178"/>
            <a:chExt cx="640080" cy="94964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11D22CC-817D-4960-B034-91E7CD932931}"/>
                </a:ext>
              </a:extLst>
            </p:cNvPr>
            <p:cNvSpPr txBox="1"/>
            <p:nvPr/>
          </p:nvSpPr>
          <p:spPr>
            <a:xfrm>
              <a:off x="2863144" y="3584503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  <p:pic>
          <p:nvPicPr>
            <p:cNvPr id="101" name="Picture 66">
              <a:extLst>
                <a:ext uri="{FF2B5EF4-FFF2-40B4-BE49-F238E27FC236}">
                  <a16:creationId xmlns:a16="http://schemas.microsoft.com/office/drawing/2014/main" id="{8460F01D-9262-4C82-962A-2BE4319F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233" y="2909178"/>
              <a:ext cx="538195" cy="555557"/>
            </a:xfrm>
            <a:prstGeom prst="rect">
              <a:avLst/>
            </a:prstGeom>
          </p:spPr>
        </p:pic>
      </p:grpSp>
      <p:cxnSp>
        <p:nvCxnSpPr>
          <p:cNvPr id="109" name="Straight Arrow Connector 18">
            <a:extLst>
              <a:ext uri="{FF2B5EF4-FFF2-40B4-BE49-F238E27FC236}">
                <a16:creationId xmlns:a16="http://schemas.microsoft.com/office/drawing/2014/main" id="{63129249-1CDC-4FC7-89D6-B810B1EFD5A0}"/>
              </a:ext>
            </a:extLst>
          </p:cNvPr>
          <p:cNvCxnSpPr>
            <a:cxnSpLocks/>
            <a:stCxn id="61" idx="1"/>
            <a:endCxn id="67" idx="3"/>
          </p:cNvCxnSpPr>
          <p:nvPr/>
        </p:nvCxnSpPr>
        <p:spPr>
          <a:xfrm flipH="1">
            <a:off x="3347751" y="5006433"/>
            <a:ext cx="780757" cy="3857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8">
            <a:extLst>
              <a:ext uri="{FF2B5EF4-FFF2-40B4-BE49-F238E27FC236}">
                <a16:creationId xmlns:a16="http://schemas.microsoft.com/office/drawing/2014/main" id="{1276E134-7D74-4AE0-B889-FEC9516FDB03}"/>
              </a:ext>
            </a:extLst>
          </p:cNvPr>
          <p:cNvCxnSpPr>
            <a:cxnSpLocks/>
            <a:stCxn id="67" idx="0"/>
            <a:endCxn id="59" idx="2"/>
          </p:cNvCxnSpPr>
          <p:nvPr/>
        </p:nvCxnSpPr>
        <p:spPr>
          <a:xfrm flipH="1" flipV="1">
            <a:off x="3100760" y="3408618"/>
            <a:ext cx="5612" cy="131201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72712B2-85F3-4716-9726-8C7CAD0B04DA}"/>
              </a:ext>
            </a:extLst>
          </p:cNvPr>
          <p:cNvGrpSpPr/>
          <p:nvPr/>
        </p:nvGrpSpPr>
        <p:grpSpPr>
          <a:xfrm>
            <a:off x="8274843" y="2851949"/>
            <a:ext cx="567210" cy="743091"/>
            <a:chOff x="1262318" y="2904838"/>
            <a:chExt cx="640080" cy="838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6D64A3-39E6-40CA-B2F5-BF83E52383DC}"/>
                </a:ext>
              </a:extLst>
            </p:cNvPr>
            <p:cNvSpPr txBox="1"/>
            <p:nvPr/>
          </p:nvSpPr>
          <p:spPr>
            <a:xfrm>
              <a:off x="1262318" y="3469075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gateway</a:t>
              </a:r>
            </a:p>
          </p:txBody>
        </p:sp>
        <p:pic>
          <p:nvPicPr>
            <p:cNvPr id="116" name="Picture 64">
              <a:extLst>
                <a:ext uri="{FF2B5EF4-FFF2-40B4-BE49-F238E27FC236}">
                  <a16:creationId xmlns:a16="http://schemas.microsoft.com/office/drawing/2014/main" id="{CEC218D7-2406-4001-A362-FD375BA9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98" y="2904838"/>
              <a:ext cx="538196" cy="564237"/>
            </a:xfrm>
            <a:prstGeom prst="rect">
              <a:avLst/>
            </a:prstGeom>
          </p:spPr>
        </p:pic>
      </p:grpSp>
      <p:cxnSp>
        <p:nvCxnSpPr>
          <p:cNvPr id="118" name="Straight Arrow Connector 18">
            <a:extLst>
              <a:ext uri="{FF2B5EF4-FFF2-40B4-BE49-F238E27FC236}">
                <a16:creationId xmlns:a16="http://schemas.microsoft.com/office/drawing/2014/main" id="{FF3C8DF3-C64C-4DC1-89DD-6AB8669440DA}"/>
              </a:ext>
            </a:extLst>
          </p:cNvPr>
          <p:cNvCxnSpPr>
            <a:cxnSpLocks/>
            <a:stCxn id="116" idx="1"/>
            <a:endCxn id="101" idx="3"/>
          </p:cNvCxnSpPr>
          <p:nvPr/>
        </p:nvCxnSpPr>
        <p:spPr>
          <a:xfrm flipH="1" flipV="1">
            <a:off x="4575861" y="3075988"/>
            <a:ext cx="3748943" cy="25963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53">
            <a:extLst>
              <a:ext uri="{FF2B5EF4-FFF2-40B4-BE49-F238E27FC236}">
                <a16:creationId xmlns:a16="http://schemas.microsoft.com/office/drawing/2014/main" id="{546AE26F-8299-423D-81AF-83CC29E7437E}"/>
              </a:ext>
            </a:extLst>
          </p:cNvPr>
          <p:cNvCxnSpPr>
            <a:cxnSpLocks/>
            <a:stCxn id="67" idx="2"/>
            <a:endCxn id="79" idx="1"/>
          </p:cNvCxnSpPr>
          <p:nvPr/>
        </p:nvCxnSpPr>
        <p:spPr>
          <a:xfrm rot="16200000" flipH="1">
            <a:off x="6008340" y="2397976"/>
            <a:ext cx="579715" cy="638365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8">
            <a:extLst>
              <a:ext uri="{FF2B5EF4-FFF2-40B4-BE49-F238E27FC236}">
                <a16:creationId xmlns:a16="http://schemas.microsoft.com/office/drawing/2014/main" id="{9737D2AD-8DE6-4D60-9F20-6B9C70E9A7EF}"/>
              </a:ext>
            </a:extLst>
          </p:cNvPr>
          <p:cNvCxnSpPr>
            <a:cxnSpLocks/>
            <a:stCxn id="83" idx="0"/>
            <a:endCxn id="94" idx="2"/>
          </p:cNvCxnSpPr>
          <p:nvPr/>
        </p:nvCxnSpPr>
        <p:spPr>
          <a:xfrm flipV="1">
            <a:off x="11067935" y="3421382"/>
            <a:ext cx="1645" cy="90486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86C523C-CAFF-480D-A328-4ADB0567CD8B}"/>
              </a:ext>
            </a:extLst>
          </p:cNvPr>
          <p:cNvGrpSpPr/>
          <p:nvPr/>
        </p:nvGrpSpPr>
        <p:grpSpPr>
          <a:xfrm>
            <a:off x="10566211" y="1375429"/>
            <a:ext cx="956153" cy="859703"/>
            <a:chOff x="10796912" y="1586189"/>
            <a:chExt cx="1078992" cy="970151"/>
          </a:xfrm>
        </p:grpSpPr>
        <p:pic>
          <p:nvPicPr>
            <p:cNvPr id="133" name="Picture 40">
              <a:extLst>
                <a:ext uri="{FF2B5EF4-FFF2-40B4-BE49-F238E27FC236}">
                  <a16:creationId xmlns:a16="http://schemas.microsoft.com/office/drawing/2014/main" id="{4052246B-3545-4CDC-B0D5-83A2E70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773" y="1586189"/>
              <a:ext cx="548640" cy="73152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F3B8266-D67C-44F0-9AE5-541D146CC0E4}"/>
                </a:ext>
              </a:extLst>
            </p:cNvPr>
            <p:cNvSpPr txBox="1"/>
            <p:nvPr/>
          </p:nvSpPr>
          <p:spPr>
            <a:xfrm>
              <a:off x="10796912" y="2400892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user</a:t>
              </a:r>
            </a:p>
          </p:txBody>
        </p:sp>
      </p:grpSp>
      <p:cxnSp>
        <p:nvCxnSpPr>
          <p:cNvPr id="135" name="Straight Arrow Connector 18">
            <a:extLst>
              <a:ext uri="{FF2B5EF4-FFF2-40B4-BE49-F238E27FC236}">
                <a16:creationId xmlns:a16="http://schemas.microsoft.com/office/drawing/2014/main" id="{B2C70BF5-587D-4E76-AA69-68F63D119ECB}"/>
              </a:ext>
            </a:extLst>
          </p:cNvPr>
          <p:cNvCxnSpPr>
            <a:cxnSpLocks/>
            <a:stCxn id="94" idx="0"/>
            <a:endCxn id="133" idx="2"/>
          </p:cNvCxnSpPr>
          <p:nvPr/>
        </p:nvCxnSpPr>
        <p:spPr>
          <a:xfrm flipH="1" flipV="1">
            <a:off x="11067934" y="2023668"/>
            <a:ext cx="1646" cy="83229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36EC45-9EC9-4F03-8AB2-8CE1141FF46E}"/>
              </a:ext>
            </a:extLst>
          </p:cNvPr>
          <p:cNvCxnSpPr>
            <a:cxnSpLocks/>
          </p:cNvCxnSpPr>
          <p:nvPr/>
        </p:nvCxnSpPr>
        <p:spPr>
          <a:xfrm>
            <a:off x="10297708" y="3101949"/>
            <a:ext cx="11750" cy="27777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30">
            <a:extLst>
              <a:ext uri="{FF2B5EF4-FFF2-40B4-BE49-F238E27FC236}">
                <a16:creationId xmlns:a16="http://schemas.microsoft.com/office/drawing/2014/main" id="{6C089AF7-0B07-4EFA-9FCF-B71C5E71BEE1}"/>
              </a:ext>
            </a:extLst>
          </p:cNvPr>
          <p:cNvCxnSpPr>
            <a:cxnSpLocks/>
            <a:stCxn id="116" idx="3"/>
          </p:cNvCxnSpPr>
          <p:nvPr/>
        </p:nvCxnSpPr>
        <p:spPr>
          <a:xfrm>
            <a:off x="8801729" y="3101950"/>
            <a:ext cx="149597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30">
            <a:extLst>
              <a:ext uri="{FF2B5EF4-FFF2-40B4-BE49-F238E27FC236}">
                <a16:creationId xmlns:a16="http://schemas.microsoft.com/office/drawing/2014/main" id="{ECE2FD72-DE0F-470F-BDD2-539D33F82C7D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9952035" y="5879660"/>
            <a:ext cx="3574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30">
            <a:extLst>
              <a:ext uri="{FF2B5EF4-FFF2-40B4-BE49-F238E27FC236}">
                <a16:creationId xmlns:a16="http://schemas.microsoft.com/office/drawing/2014/main" id="{B9B471D9-466D-4DEA-B6CE-1D0AF5736F1A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9937240" y="4556267"/>
            <a:ext cx="908975" cy="396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85">
            <a:extLst>
              <a:ext uri="{FF2B5EF4-FFF2-40B4-BE49-F238E27FC236}">
                <a16:creationId xmlns:a16="http://schemas.microsoft.com/office/drawing/2014/main" id="{08893608-0B77-4471-B73B-782AC69F20F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72" y="4942402"/>
            <a:ext cx="454044" cy="487677"/>
          </a:xfrm>
          <a:prstGeom prst="rect">
            <a:avLst/>
          </a:prstGeom>
        </p:spPr>
      </p:pic>
      <p:cxnSp>
        <p:nvCxnSpPr>
          <p:cNvPr id="199" name="Straight Arrow Connector 29">
            <a:extLst>
              <a:ext uri="{FF2B5EF4-FFF2-40B4-BE49-F238E27FC236}">
                <a16:creationId xmlns:a16="http://schemas.microsoft.com/office/drawing/2014/main" id="{F179A9A1-5A44-48D7-8797-D2D64B2499D4}"/>
              </a:ext>
            </a:extLst>
          </p:cNvPr>
          <p:cNvCxnSpPr>
            <a:cxnSpLocks/>
            <a:stCxn id="97" idx="3"/>
            <a:endCxn id="67" idx="1"/>
          </p:cNvCxnSpPr>
          <p:nvPr/>
        </p:nvCxnSpPr>
        <p:spPr>
          <a:xfrm flipV="1">
            <a:off x="1774217" y="5010290"/>
            <a:ext cx="1090774" cy="2243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24">
            <a:extLst>
              <a:ext uri="{FF2B5EF4-FFF2-40B4-BE49-F238E27FC236}">
                <a16:creationId xmlns:a16="http://schemas.microsoft.com/office/drawing/2014/main" id="{5D87B36B-AEA9-4620-A33F-674DEB7221DF}"/>
              </a:ext>
            </a:extLst>
          </p:cNvPr>
          <p:cNvCxnSpPr>
            <a:cxnSpLocks/>
          </p:cNvCxnSpPr>
          <p:nvPr/>
        </p:nvCxnSpPr>
        <p:spPr>
          <a:xfrm rot="5400000">
            <a:off x="9773651" y="3553572"/>
            <a:ext cx="97085" cy="2568215"/>
          </a:xfrm>
          <a:prstGeom prst="bentConnector3">
            <a:avLst>
              <a:gd name="adj1" fmla="val 42210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8B7486-978E-4FBA-9436-6E1D0E3E3264}"/>
              </a:ext>
            </a:extLst>
          </p:cNvPr>
          <p:cNvGrpSpPr/>
          <p:nvPr/>
        </p:nvGrpSpPr>
        <p:grpSpPr>
          <a:xfrm>
            <a:off x="10728971" y="4326248"/>
            <a:ext cx="677924" cy="826169"/>
            <a:chOff x="3755142" y="1873584"/>
            <a:chExt cx="765018" cy="93230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9BE85AB-14A9-4BB0-8E1A-A17575A4627A}"/>
                </a:ext>
              </a:extLst>
            </p:cNvPr>
            <p:cNvSpPr txBox="1"/>
            <p:nvPr/>
          </p:nvSpPr>
          <p:spPr>
            <a:xfrm>
              <a:off x="3755142" y="2531572"/>
              <a:ext cx="765018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Download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distribution</a:t>
              </a:r>
            </a:p>
          </p:txBody>
        </p:sp>
        <p:pic>
          <p:nvPicPr>
            <p:cNvPr id="83" name="Picture 100">
              <a:extLst>
                <a:ext uri="{FF2B5EF4-FFF2-40B4-BE49-F238E27FC236}">
                  <a16:creationId xmlns:a16="http://schemas.microsoft.com/office/drawing/2014/main" id="{46ACEE7A-CD30-4322-93C7-EEA4BBBE9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447" y="1873584"/>
              <a:ext cx="500409" cy="520033"/>
            </a:xfrm>
            <a:prstGeom prst="rect">
              <a:avLst/>
            </a:prstGeom>
          </p:spPr>
        </p:pic>
      </p:grpSp>
      <p:cxnSp>
        <p:nvCxnSpPr>
          <p:cNvPr id="84" name="Straight Arrow Connector 20">
            <a:extLst>
              <a:ext uri="{FF2B5EF4-FFF2-40B4-BE49-F238E27FC236}">
                <a16:creationId xmlns:a16="http://schemas.microsoft.com/office/drawing/2014/main" id="{EDA326B3-0FEF-4DD1-ADD6-46D5559A63C4}"/>
              </a:ext>
            </a:extLst>
          </p:cNvPr>
          <p:cNvCxnSpPr>
            <a:cxnSpLocks/>
            <a:stCxn id="61" idx="0"/>
            <a:endCxn id="101" idx="2"/>
          </p:cNvCxnSpPr>
          <p:nvPr/>
        </p:nvCxnSpPr>
        <p:spPr>
          <a:xfrm flipH="1" flipV="1">
            <a:off x="4358825" y="3300026"/>
            <a:ext cx="689" cy="1439306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1F500A-B824-4FB5-9B4F-D5C77F1B5E82}"/>
              </a:ext>
            </a:extLst>
          </p:cNvPr>
          <p:cNvSpPr/>
          <p:nvPr/>
        </p:nvSpPr>
        <p:spPr>
          <a:xfrm>
            <a:off x="2911481" y="2538311"/>
            <a:ext cx="900808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8B5E69F7-9FD1-4A96-A050-CDD6BDD170EA}"/>
              </a:ext>
            </a:extLst>
          </p:cNvPr>
          <p:cNvSpPr/>
          <p:nvPr/>
        </p:nvSpPr>
        <p:spPr>
          <a:xfrm>
            <a:off x="825909" y="1320182"/>
            <a:ext cx="9800232" cy="542184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11" name="Picture 9">
            <a:extLst>
              <a:ext uri="{FF2B5EF4-FFF2-40B4-BE49-F238E27FC236}">
                <a16:creationId xmlns:a16="http://schemas.microsoft.com/office/drawing/2014/main" id="{9E69B67B-BBB1-45D6-81FB-95075AEA3A3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36393" y="1000794"/>
            <a:ext cx="500063" cy="500063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9124596-144A-4D84-AE9C-319748453540}"/>
              </a:ext>
            </a:extLst>
          </p:cNvPr>
          <p:cNvGrpSpPr/>
          <p:nvPr/>
        </p:nvGrpSpPr>
        <p:grpSpPr>
          <a:xfrm>
            <a:off x="1069366" y="1336035"/>
            <a:ext cx="8185789" cy="5223928"/>
            <a:chOff x="3974565" y="404477"/>
            <a:chExt cx="7807777" cy="6287778"/>
          </a:xfrm>
        </p:grpSpPr>
        <p:sp>
          <p:nvSpPr>
            <p:cNvPr id="119" name="Rounded Rectangle 9">
              <a:extLst>
                <a:ext uri="{FF2B5EF4-FFF2-40B4-BE49-F238E27FC236}">
                  <a16:creationId xmlns:a16="http://schemas.microsoft.com/office/drawing/2014/main" id="{7D1C8EC9-4926-42FF-93DE-BA73DBA6B616}"/>
                </a:ext>
              </a:extLst>
            </p:cNvPr>
            <p:cNvSpPr/>
            <p:nvPr/>
          </p:nvSpPr>
          <p:spPr>
            <a:xfrm>
              <a:off x="3974565" y="725998"/>
              <a:ext cx="7807777" cy="5966257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endParaRPr>
            </a:p>
          </p:txBody>
        </p:sp>
        <p:sp>
          <p:nvSpPr>
            <p:cNvPr id="120" name="TextBox 33">
              <a:extLst>
                <a:ext uri="{FF2B5EF4-FFF2-40B4-BE49-F238E27FC236}">
                  <a16:creationId xmlns:a16="http://schemas.microsoft.com/office/drawing/2014/main" id="{74306BA8-24E4-4B43-9690-A5FDA9877E1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39100" y="404477"/>
              <a:ext cx="2494889" cy="3056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Region</a:t>
              </a:r>
              <a:r>
                <a:rPr lang="en-US" altLang="ko-KR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 (Tokyo)</a:t>
              </a:r>
            </a:p>
          </p:txBody>
        </p:sp>
      </p:grpSp>
      <p:sp>
        <p:nvSpPr>
          <p:cNvPr id="122" name="Rounded Rectangle 3">
            <a:extLst>
              <a:ext uri="{FF2B5EF4-FFF2-40B4-BE49-F238E27FC236}">
                <a16:creationId xmlns:a16="http://schemas.microsoft.com/office/drawing/2014/main" id="{9E6E12C1-BEBA-450C-9345-17F5A8265B40}"/>
              </a:ext>
            </a:extLst>
          </p:cNvPr>
          <p:cNvSpPr/>
          <p:nvPr/>
        </p:nvSpPr>
        <p:spPr>
          <a:xfrm>
            <a:off x="1938229" y="2097381"/>
            <a:ext cx="7143907" cy="426580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08" name="Picture 12">
            <a:extLst>
              <a:ext uri="{FF2B5EF4-FFF2-40B4-BE49-F238E27FC236}">
                <a16:creationId xmlns:a16="http://schemas.microsoft.com/office/drawing/2014/main" id="{A5FCC3C6-F72F-4C24-8504-366A0FF5E0E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739525" y="1902887"/>
            <a:ext cx="584342" cy="433654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3A5BDA4-3679-4295-9311-F8E916171390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75972F-C366-4CB5-9C43-6741BE1CCC5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1FC67BB-124D-49A9-ACA4-EBA07716D3F8}"/>
              </a:ext>
            </a:extLst>
          </p:cNvPr>
          <p:cNvSpPr txBox="1"/>
          <p:nvPr/>
        </p:nvSpPr>
        <p:spPr>
          <a:xfrm>
            <a:off x="219110" y="592613"/>
            <a:ext cx="458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 err="1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광고자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 관리 페이지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65CA15-66DA-4CF7-9015-DB7883182EF5}"/>
              </a:ext>
            </a:extLst>
          </p:cNvPr>
          <p:cNvSpPr/>
          <p:nvPr/>
        </p:nvSpPr>
        <p:spPr>
          <a:xfrm>
            <a:off x="5679291" y="4090132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23" name="Straight Arrow Connector 18">
            <a:extLst>
              <a:ext uri="{FF2B5EF4-FFF2-40B4-BE49-F238E27FC236}">
                <a16:creationId xmlns:a16="http://schemas.microsoft.com/office/drawing/2014/main" id="{5FFB11B5-9AF0-4DBF-9698-530F8A74730B}"/>
              </a:ext>
            </a:extLst>
          </p:cNvPr>
          <p:cNvCxnSpPr>
            <a:cxnSpLocks/>
            <a:stCxn id="64" idx="1"/>
            <a:endCxn id="61" idx="3"/>
          </p:cNvCxnSpPr>
          <p:nvPr/>
        </p:nvCxnSpPr>
        <p:spPr>
          <a:xfrm flipH="1">
            <a:off x="4590519" y="4993853"/>
            <a:ext cx="1809235" cy="1258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53">
            <a:extLst>
              <a:ext uri="{FF2B5EF4-FFF2-40B4-BE49-F238E27FC236}">
                <a16:creationId xmlns:a16="http://schemas.microsoft.com/office/drawing/2014/main" id="{A1F2F6EA-FD06-4FAA-8E16-6BAC1761F856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 flipV="1">
            <a:off x="6911906" y="4672855"/>
            <a:ext cx="1341059" cy="3209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7234-B2D4-4960-A9A9-3D62E0196379}"/>
              </a:ext>
            </a:extLst>
          </p:cNvPr>
          <p:cNvSpPr/>
          <p:nvPr/>
        </p:nvSpPr>
        <p:spPr>
          <a:xfrm>
            <a:off x="418288" y="1050336"/>
            <a:ext cx="561600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715513-D0A2-4962-A6AA-A34FA8FD7361}"/>
              </a:ext>
            </a:extLst>
          </p:cNvPr>
          <p:cNvSpPr/>
          <p:nvPr/>
        </p:nvSpPr>
        <p:spPr>
          <a:xfrm>
            <a:off x="6102415" y="1050336"/>
            <a:ext cx="5616000" cy="221570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48B81-7DE2-4754-BC1D-AB33C2D8DEAA}"/>
              </a:ext>
            </a:extLst>
          </p:cNvPr>
          <p:cNvSpPr txBox="1"/>
          <p:nvPr/>
        </p:nvSpPr>
        <p:spPr>
          <a:xfrm>
            <a:off x="490288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AWS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사용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0B1F2-CF61-4163-AAD2-5341AE69BC33}"/>
              </a:ext>
            </a:extLst>
          </p:cNvPr>
          <p:cNvSpPr txBox="1"/>
          <p:nvPr/>
        </p:nvSpPr>
        <p:spPr>
          <a:xfrm>
            <a:off x="6174415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C1068-C6D9-42A6-B1E8-686DB5415BD6}"/>
              </a:ext>
            </a:extLst>
          </p:cNvPr>
          <p:cNvSpPr txBox="1"/>
          <p:nvPr/>
        </p:nvSpPr>
        <p:spPr>
          <a:xfrm>
            <a:off x="6303633" y="3914625"/>
            <a:ext cx="5139341" cy="2509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프론트엔드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HTML, Vue.js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 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Node.js, Python3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클라이언트 라이브러리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Axios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ajax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E562E-0726-4985-AB96-203BA18FA059}"/>
              </a:ext>
            </a:extLst>
          </p:cNvPr>
          <p:cNvSpPr txBox="1"/>
          <p:nvPr/>
        </p:nvSpPr>
        <p:spPr>
          <a:xfrm>
            <a:off x="579117" y="1535658"/>
            <a:ext cx="5207470" cy="49468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 구성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EC2, S3, RDS, VPC, CloudFront, Route 53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애플리케이션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리소스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모니터링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CloudWatch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메일 전송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Simple Email Service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데이터 시각화 및 분석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QuickSight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Lambda, API Gateway, SQS, SNS</a:t>
            </a:r>
          </a:p>
          <a:p>
            <a:pPr lvl="1">
              <a:lnSpc>
                <a:spcPct val="130000"/>
              </a:lnSpc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개발자 도구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CodeCommit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 및 자격증명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IAM, Cognito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A332D-0268-4A9B-9D45-B48875AAE65E}"/>
              </a:ext>
            </a:extLst>
          </p:cNvPr>
          <p:cNvSpPr txBox="1"/>
          <p:nvPr/>
        </p:nvSpPr>
        <p:spPr>
          <a:xfrm>
            <a:off x="6174415" y="342105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사용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6AEC9-D4BB-43C1-8A89-43433408B78F}"/>
              </a:ext>
            </a:extLst>
          </p:cNvPr>
          <p:cNvSpPr txBox="1"/>
          <p:nvPr/>
        </p:nvSpPr>
        <p:spPr>
          <a:xfrm>
            <a:off x="6303634" y="1600973"/>
            <a:ext cx="5139341" cy="15892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부하테스트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LOCUST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Observatory, OWASP ZAP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93CFA2-FFB5-4A64-AC25-ECF6837EF4CB}"/>
              </a:ext>
            </a:extLst>
          </p:cNvPr>
          <p:cNvSpPr/>
          <p:nvPr/>
        </p:nvSpPr>
        <p:spPr>
          <a:xfrm>
            <a:off x="6102415" y="3341395"/>
            <a:ext cx="5616000" cy="325395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6388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진행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 편성 및 담당 역할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타임라인 및 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WBS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협업 방법</a:t>
            </a:r>
          </a:p>
        </p:txBody>
      </p:sp>
    </p:spTree>
    <p:extLst>
      <p:ext uri="{BB962C8B-B14F-4D97-AF65-F5344CB8AC3E}">
        <p14:creationId xmlns:p14="http://schemas.microsoft.com/office/powerpoint/2010/main" val="64076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6783533-74DF-4D43-BE99-38F91387B6FB}"/>
              </a:ext>
            </a:extLst>
          </p:cNvPr>
          <p:cNvSpPr/>
          <p:nvPr/>
        </p:nvSpPr>
        <p:spPr>
          <a:xfrm>
            <a:off x="786900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7A329-9190-4A72-9268-EDDECD48EA14}"/>
              </a:ext>
            </a:extLst>
          </p:cNvPr>
          <p:cNvSpPr txBox="1"/>
          <p:nvPr/>
        </p:nvSpPr>
        <p:spPr>
          <a:xfrm>
            <a:off x="407987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김용훈</a:t>
            </a:r>
            <a:endParaRPr lang="en-US" altLang="ko-KR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PM,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53FC1-A945-4D4D-BA04-DDE467F20FB6}"/>
              </a:ext>
            </a:extLst>
          </p:cNvPr>
          <p:cNvSpPr txBox="1"/>
          <p:nvPr/>
        </p:nvSpPr>
        <p:spPr>
          <a:xfrm>
            <a:off x="5942352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박성률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E09DD-F66A-4B69-944C-F3F47019D901}"/>
              </a:ext>
            </a:extLst>
          </p:cNvPr>
          <p:cNvSpPr txBox="1"/>
          <p:nvPr/>
        </p:nvSpPr>
        <p:spPr>
          <a:xfrm>
            <a:off x="5942352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이정연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PL,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개발자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C141-6DC9-4373-9493-A4755BD0D62E}"/>
              </a:ext>
            </a:extLst>
          </p:cNvPr>
          <p:cNvSpPr txBox="1"/>
          <p:nvPr/>
        </p:nvSpPr>
        <p:spPr>
          <a:xfrm>
            <a:off x="407988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이세찬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F8D73-8BBD-4B57-9EE1-27AB51E76EED}"/>
              </a:ext>
            </a:extLst>
          </p:cNvPr>
          <p:cNvSpPr txBox="1"/>
          <p:nvPr/>
        </p:nvSpPr>
        <p:spPr>
          <a:xfrm>
            <a:off x="2575420" y="1595391"/>
            <a:ext cx="31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총책임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(PM)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쇼핑몰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보안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281E9-34BE-4BE8-8419-75C4990FCAFC}"/>
              </a:ext>
            </a:extLst>
          </p:cNvPr>
          <p:cNvSpPr txBox="1"/>
          <p:nvPr/>
        </p:nvSpPr>
        <p:spPr>
          <a:xfrm>
            <a:off x="8170876" y="1527294"/>
            <a:ext cx="338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산출물 정리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3710C-72EA-4F2A-86AF-400D88F939A5}"/>
              </a:ext>
            </a:extLst>
          </p:cNvPr>
          <p:cNvSpPr txBox="1"/>
          <p:nvPr/>
        </p:nvSpPr>
        <p:spPr>
          <a:xfrm>
            <a:off x="8170877" y="4498833"/>
            <a:ext cx="323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매거진 도메인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관리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CA24D-BF5F-46E3-9084-87510CA7BAA4}"/>
              </a:ext>
            </a:extLst>
          </p:cNvPr>
          <p:cNvSpPr txBox="1"/>
          <p:nvPr/>
        </p:nvSpPr>
        <p:spPr>
          <a:xfrm>
            <a:off x="2575420" y="4678277"/>
            <a:ext cx="346171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부하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64272-E31B-4F7A-B8A4-E37402DC4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35" b="17635"/>
          <a:stretch/>
        </p:blipFill>
        <p:spPr>
          <a:xfrm>
            <a:off x="819524" y="1270720"/>
            <a:ext cx="1463040" cy="1463040"/>
          </a:xfrm>
          <a:prstGeom prst="ellipse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10094FC-5663-4491-9DF8-2E5EE0E9F642}"/>
              </a:ext>
            </a:extLst>
          </p:cNvPr>
          <p:cNvSpPr/>
          <p:nvPr/>
        </p:nvSpPr>
        <p:spPr>
          <a:xfrm>
            <a:off x="6383914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FF82101-EDDE-4E80-94CA-FB20D0B91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38" y="1272437"/>
            <a:ext cx="1463040" cy="1459605"/>
          </a:xfrm>
          <a:prstGeom prst="ellipse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0A8EC387-9984-4449-BA12-E6E19C6B2128}"/>
              </a:ext>
            </a:extLst>
          </p:cNvPr>
          <p:cNvSpPr/>
          <p:nvPr/>
        </p:nvSpPr>
        <p:spPr>
          <a:xfrm>
            <a:off x="786900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9FE034-E0A1-439F-A5F2-FA7837A0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3" y="4275146"/>
            <a:ext cx="1457141" cy="146304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C1459CB1-E09C-484E-BE58-57655255E804}"/>
              </a:ext>
            </a:extLst>
          </p:cNvPr>
          <p:cNvSpPr/>
          <p:nvPr/>
        </p:nvSpPr>
        <p:spPr>
          <a:xfrm>
            <a:off x="6328431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CCE38D7-DDEE-4C3B-B53F-6D70BACA6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04" y="4278095"/>
            <a:ext cx="1457141" cy="1457141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조 편성 및 담당역할</a:t>
            </a:r>
          </a:p>
        </p:txBody>
      </p:sp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0BE12DC-8202-44B5-84E3-FE47ED6FB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77209"/>
              </p:ext>
            </p:extLst>
          </p:nvPr>
        </p:nvGraphicFramePr>
        <p:xfrm>
          <a:off x="758757" y="1005510"/>
          <a:ext cx="10674485" cy="544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41">
                  <a:extLst>
                    <a:ext uri="{9D8B030D-6E8A-4147-A177-3AD203B41FA5}">
                      <a16:colId xmlns:a16="http://schemas.microsoft.com/office/drawing/2014/main" val="253608947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13735584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4977011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05370423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29146622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397895901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8543252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6783399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1586474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16522715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72533264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1999213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0161779"/>
                    </a:ext>
                  </a:extLst>
                </a:gridCol>
              </a:tblGrid>
              <a:tr h="3694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2287"/>
                  </a:ext>
                </a:extLst>
              </a:tr>
              <a:tr h="369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8358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8333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92503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9440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49910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SAA 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자격증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61279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1491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부하테스트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62044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보안점검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78066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산출물 정리 및 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25166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D83EDA-8FD8-4EBD-9EF1-9CE3A0497D92}"/>
              </a:ext>
            </a:extLst>
          </p:cNvPr>
          <p:cNvSpPr/>
          <p:nvPr/>
        </p:nvSpPr>
        <p:spPr>
          <a:xfrm>
            <a:off x="2721850" y="1809330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6740C0-A78D-4607-8C99-9006CAB28A4D}"/>
              </a:ext>
            </a:extLst>
          </p:cNvPr>
          <p:cNvSpPr/>
          <p:nvPr/>
        </p:nvSpPr>
        <p:spPr>
          <a:xfrm>
            <a:off x="5636438" y="2821120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EF25F6E-1DAE-4A5B-8107-F790961B6CB8}"/>
              </a:ext>
            </a:extLst>
          </p:cNvPr>
          <p:cNvSpPr/>
          <p:nvPr/>
        </p:nvSpPr>
        <p:spPr>
          <a:xfrm>
            <a:off x="6361889" y="3297537"/>
            <a:ext cx="1391056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B0F3DB2-36A2-435B-BBB6-C8CC989A9CF6}"/>
              </a:ext>
            </a:extLst>
          </p:cNvPr>
          <p:cNvSpPr/>
          <p:nvPr/>
        </p:nvSpPr>
        <p:spPr>
          <a:xfrm>
            <a:off x="8637513" y="4903759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B9C3EF-4060-45A7-AA6F-D975A9588EE9}"/>
              </a:ext>
            </a:extLst>
          </p:cNvPr>
          <p:cNvSpPr/>
          <p:nvPr/>
        </p:nvSpPr>
        <p:spPr>
          <a:xfrm>
            <a:off x="4164758" y="2286041"/>
            <a:ext cx="137028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9929F07-54BA-4C64-94BF-9A40DE0DCD72}"/>
              </a:ext>
            </a:extLst>
          </p:cNvPr>
          <p:cNvSpPr/>
          <p:nvPr/>
        </p:nvSpPr>
        <p:spPr>
          <a:xfrm>
            <a:off x="10767791" y="5992639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62EB20A-B1E4-41BF-91AD-968416A44BB2}"/>
              </a:ext>
            </a:extLst>
          </p:cNvPr>
          <p:cNvSpPr/>
          <p:nvPr/>
        </p:nvSpPr>
        <p:spPr>
          <a:xfrm>
            <a:off x="7833808" y="4328730"/>
            <a:ext cx="649553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A3C3B7-AFBC-4CDC-9549-CBAC8E96B1F3}"/>
              </a:ext>
            </a:extLst>
          </p:cNvPr>
          <p:cNvSpPr/>
          <p:nvPr/>
        </p:nvSpPr>
        <p:spPr>
          <a:xfrm>
            <a:off x="10028813" y="5437795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DD65F9-8CC7-4E74-A545-67F34A59BC76}"/>
              </a:ext>
            </a:extLst>
          </p:cNvPr>
          <p:cNvSpPr/>
          <p:nvPr/>
        </p:nvSpPr>
        <p:spPr>
          <a:xfrm>
            <a:off x="7091464" y="3872594"/>
            <a:ext cx="2839007" cy="3858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개요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주제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동기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사례분석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목적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프로세스 다이어그램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전체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사용기술</a:t>
            </a:r>
          </a:p>
        </p:txBody>
      </p:sp>
    </p:spTree>
    <p:extLst>
      <p:ext uri="{BB962C8B-B14F-4D97-AF65-F5344CB8AC3E}">
        <p14:creationId xmlns:p14="http://schemas.microsoft.com/office/powerpoint/2010/main" val="4204062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386A1-2806-4419-A7C1-7ACEBD171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33869"/>
              </p:ext>
            </p:extLst>
          </p:nvPr>
        </p:nvGraphicFramePr>
        <p:xfrm>
          <a:off x="628626" y="4498911"/>
          <a:ext cx="10515615" cy="1764848"/>
        </p:xfrm>
        <a:graphic>
          <a:graphicData uri="http://schemas.openxmlformats.org/drawingml/2006/table">
            <a:tbl>
              <a:tblPr/>
              <a:tblGrid>
                <a:gridCol w="361340">
                  <a:extLst>
                    <a:ext uri="{9D8B030D-6E8A-4147-A177-3AD203B41FA5}">
                      <a16:colId xmlns:a16="http://schemas.microsoft.com/office/drawing/2014/main" val="98214308"/>
                    </a:ext>
                  </a:extLst>
                </a:gridCol>
                <a:gridCol w="138820">
                  <a:extLst>
                    <a:ext uri="{9D8B030D-6E8A-4147-A177-3AD203B41FA5}">
                      <a16:colId xmlns:a16="http://schemas.microsoft.com/office/drawing/2014/main" val="36288557"/>
                    </a:ext>
                  </a:extLst>
                </a:gridCol>
                <a:gridCol w="2629409">
                  <a:extLst>
                    <a:ext uri="{9D8B030D-6E8A-4147-A177-3AD203B41FA5}">
                      <a16:colId xmlns:a16="http://schemas.microsoft.com/office/drawing/2014/main" val="1382332859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590939723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18830408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1893654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8357192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6433602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495051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2378605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58424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911315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0306432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8388664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3026310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8738162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8243884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333665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8629479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845869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038758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336282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5496329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623937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369400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26640697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1962898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184556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0321181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7336586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0320608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274809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2751790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1313787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939961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719956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55373218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5951473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635660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6057955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9037175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7657756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1644763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078661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6235146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1329097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7987782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237566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3438570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323238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2336213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5268051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65701453"/>
                    </a:ext>
                  </a:extLst>
                </a:gridCol>
              </a:tblGrid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0215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보안성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77766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준비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2281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91092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애플리케이션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5710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보안작업 및 정리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18343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성능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722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시나리오 준비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5442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91760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086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및 산출물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08253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339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시스템 기능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1567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작업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3252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산출물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04100"/>
                  </a:ext>
                </a:extLst>
              </a:tr>
              <a:tr h="11030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2716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155A091-A846-4FEF-BFC9-20B9C45A2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7751"/>
              </p:ext>
            </p:extLst>
          </p:nvPr>
        </p:nvGraphicFramePr>
        <p:xfrm>
          <a:off x="628626" y="1005510"/>
          <a:ext cx="10515583" cy="3382626"/>
        </p:xfrm>
        <a:graphic>
          <a:graphicData uri="http://schemas.openxmlformats.org/drawingml/2006/table">
            <a:tbl>
              <a:tblPr/>
              <a:tblGrid>
                <a:gridCol w="361550">
                  <a:extLst>
                    <a:ext uri="{9D8B030D-6E8A-4147-A177-3AD203B41FA5}">
                      <a16:colId xmlns:a16="http://schemas.microsoft.com/office/drawing/2014/main" val="106087179"/>
                    </a:ext>
                  </a:extLst>
                </a:gridCol>
                <a:gridCol w="134815">
                  <a:extLst>
                    <a:ext uri="{9D8B030D-6E8A-4147-A177-3AD203B41FA5}">
                      <a16:colId xmlns:a16="http://schemas.microsoft.com/office/drawing/2014/main" val="5265609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09153550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387046494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6060189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1441553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8241547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91933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463385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797691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90714410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6472859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860973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550855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0063225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27786599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203690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050811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190972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512903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47241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869416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555876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595721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836848849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0519013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78594284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60605805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2166992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8190522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137722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43736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775178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70882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17416950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898529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345464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0528511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960052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66791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778009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98446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9688248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83798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6157583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1981976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6059073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61509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1463672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71787643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60926478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921000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29541651"/>
                    </a:ext>
                  </a:extLst>
                </a:gridCol>
              </a:tblGrid>
              <a:tr h="128687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늘해랑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16133"/>
                  </a:ext>
                </a:extLst>
              </a:tr>
              <a:tr h="1286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최종점검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70575"/>
                  </a:ext>
                </a:extLst>
              </a:tr>
              <a:tr h="1286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프로젝트 기간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20181211 ~ 20190215 (45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270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07618"/>
                  </a:ext>
                </a:extLst>
              </a:tr>
              <a:tr h="12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94451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9949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PASSION, FASHION</a:t>
                      </a:r>
                    </a:p>
                  </a:txBody>
                  <a:tcPr marL="73536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7671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48547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 기능 구현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3624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모델링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8383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67174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로그인 시스템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86623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460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13483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22244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79638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124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내 광고 상세 조회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1242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49078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DB(RDS)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5815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S3, Lambda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썸네일 생성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1609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1504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정보 전송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2189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Lambda API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66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Queue Poller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5522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23358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2925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170234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9451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7140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398033"/>
                  </a:ext>
                </a:extLst>
              </a:tr>
            </a:tbl>
          </a:graphicData>
        </a:graphic>
      </p:graphicFrame>
      <p:sp>
        <p:nvSpPr>
          <p:cNvPr id="11" name="물결 10">
            <a:extLst>
              <a:ext uri="{FF2B5EF4-FFF2-40B4-BE49-F238E27FC236}">
                <a16:creationId xmlns:a16="http://schemas.microsoft.com/office/drawing/2014/main" id="{1E0125B7-7BB9-4A46-A9C7-BAF549CF5243}"/>
              </a:ext>
            </a:extLst>
          </p:cNvPr>
          <p:cNvSpPr/>
          <p:nvPr/>
        </p:nvSpPr>
        <p:spPr>
          <a:xfrm>
            <a:off x="628594" y="3986324"/>
            <a:ext cx="10515615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B1FE7-8D90-4CB1-AC55-93323A98CD9D}"/>
              </a:ext>
            </a:extLst>
          </p:cNvPr>
          <p:cNvSpPr/>
          <p:nvPr/>
        </p:nvSpPr>
        <p:spPr>
          <a:xfrm>
            <a:off x="6096000" y="850900"/>
            <a:ext cx="5549900" cy="56896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110" y="592613"/>
            <a:ext cx="219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_ 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일 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회의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F9B97-858C-4799-8530-90223F05EECF}"/>
              </a:ext>
            </a:extLst>
          </p:cNvPr>
          <p:cNvSpPr txBox="1"/>
          <p:nvPr/>
        </p:nvSpPr>
        <p:spPr>
          <a:xfrm>
            <a:off x="6188158" y="1062611"/>
            <a:ext cx="5264458" cy="531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목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의견을 공유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애로사항 컨트롤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이슈사항 공유 및 문제해결 방안 도출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진척사항 체크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일정 변경 및 축소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- 4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일간의 회의를 통한 진척도를 전반적으로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단위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컴퍼넌트의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완성도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시스템간 연계성 점검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팀워크 향상 </a:t>
            </a: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/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효율적 프로젝트 관리</a:t>
            </a:r>
            <a:endParaRPr lang="en-US" altLang="ko-KR" sz="2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KoPubWorld돋움체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50E12-8525-4854-86F8-B9F51B841B28}"/>
              </a:ext>
            </a:extLst>
          </p:cNvPr>
          <p:cNvSpPr txBox="1"/>
          <p:nvPr/>
        </p:nvSpPr>
        <p:spPr>
          <a:xfrm>
            <a:off x="2276272" y="4747098"/>
            <a:ext cx="21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슬라이드 위치가 이상한듯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CF4A8-4FED-4705-A5CE-F37C9A01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0" y="1252012"/>
            <a:ext cx="4660114" cy="3495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05D873-076D-4D89-914F-7C08A47C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21" y="3240158"/>
            <a:ext cx="3947504" cy="2960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6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040" t="550"/>
          <a:stretch>
            <a:fillRect/>
          </a:stretch>
        </p:blipFill>
        <p:spPr>
          <a:xfrm>
            <a:off x="3431097" y="1181006"/>
            <a:ext cx="4425310" cy="53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9327" y="1619254"/>
            <a:ext cx="6924284" cy="50558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사용 이유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? </a:t>
            </a:r>
          </a:p>
          <a:p>
            <a:pPr lvl="0">
              <a:defRPr/>
            </a:pP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1.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직관적이고 간단한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UI (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쉬운 조작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)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보드간의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이동이 쉬움</a:t>
            </a:r>
          </a:p>
          <a:p>
            <a:pPr>
              <a:lnSpc>
                <a:spcPct val="140000"/>
              </a:lnSpc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2.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일간 회의 기록 작성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파일 첨부 가능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산출물 관리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진척도 점검 시 용이</a:t>
            </a:r>
          </a:p>
          <a:p>
            <a:pPr>
              <a:lnSpc>
                <a:spcPct val="140000"/>
              </a:lnSpc>
              <a:defRPr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3. WBS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시각적으로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한 눈에 볼 수 있음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-&gt; Component: Label, Work: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CheckList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로 설정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Todo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: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해야하는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/Doing: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하는 중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/Done: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끝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각자의 역할을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Label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색상으로 구분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마감일 설정 가능 및 남은 시간 확인 가능</a:t>
            </a:r>
          </a:p>
          <a:p>
            <a:pPr marL="285750" indent="-285750">
              <a:lnSpc>
                <a:spcPct val="140000"/>
              </a:lnSpc>
              <a:buFont typeface="Wingdings"/>
              <a:buChar char="à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하나의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트렐로를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 사용하기 때문에 프로젝트의 실시간 관리 가능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" y="76199"/>
            <a:ext cx="2190730" cy="885746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>
                <a:latin typeface="SpoqaHanSans-Regular"/>
                <a:ea typeface="SpoqaHanSans-Regular"/>
                <a:cs typeface="KoPubWorld돋움체 Bold"/>
              </a:rPr>
              <a:t>_ Trello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ko-KR" altLang="en-US" sz="4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/>
                <a:ea typeface="SpoqaHanSans-Bold"/>
              </a:rPr>
              <a:t>시연</a:t>
            </a:r>
          </a:p>
        </p:txBody>
      </p:sp>
      <p:pic>
        <p:nvPicPr>
          <p:cNvPr id="5" name="그림 4" descr="노란색, 실내, 컴퓨터, 앉아있는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l="5570" r="4310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E81138-3746-410C-A21D-BCCF0A5C5BA4}"/>
              </a:ext>
            </a:extLst>
          </p:cNvPr>
          <p:cNvSpPr/>
          <p:nvPr/>
        </p:nvSpPr>
        <p:spPr>
          <a:xfrm>
            <a:off x="3250712" y="4108178"/>
            <a:ext cx="6565851" cy="211455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04E064-C3A9-4BD8-98FD-F05DE1A1F433}"/>
              </a:ext>
            </a:extLst>
          </p:cNvPr>
          <p:cNvSpPr/>
          <p:nvPr/>
        </p:nvSpPr>
        <p:spPr>
          <a:xfrm>
            <a:off x="3250712" y="3431903"/>
            <a:ext cx="6565851" cy="58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FAC163-F000-4031-9CA7-AAAAD6DF37D1}"/>
              </a:ext>
            </a:extLst>
          </p:cNvPr>
          <p:cNvSpPr/>
          <p:nvPr/>
        </p:nvSpPr>
        <p:spPr>
          <a:xfrm>
            <a:off x="5006536" y="841877"/>
            <a:ext cx="2343150" cy="2343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6BA31-A30A-477E-A45E-611BC2EB4152}"/>
              </a:ext>
            </a:extLst>
          </p:cNvPr>
          <p:cNvSpPr/>
          <p:nvPr/>
        </p:nvSpPr>
        <p:spPr>
          <a:xfrm>
            <a:off x="7349686" y="2652833"/>
            <a:ext cx="203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Amazon Cognito</a:t>
            </a:r>
          </a:p>
        </p:txBody>
      </p:sp>
      <p:pic>
        <p:nvPicPr>
          <p:cNvPr id="10" name="Picture 44">
            <a:extLst>
              <a:ext uri="{FF2B5EF4-FFF2-40B4-BE49-F238E27FC236}">
                <a16:creationId xmlns:a16="http://schemas.microsoft.com/office/drawing/2014/main" id="{4F158291-A7D7-45CC-B4F8-58D834828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1" y="1037564"/>
            <a:ext cx="1626480" cy="1951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B33CBE-A287-4D4D-B798-D106C9DF19D8}"/>
              </a:ext>
            </a:extLst>
          </p:cNvPr>
          <p:cNvSpPr/>
          <p:nvPr/>
        </p:nvSpPr>
        <p:spPr>
          <a:xfrm>
            <a:off x="3651592" y="4260385"/>
            <a:ext cx="6096000" cy="15526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모바일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앱에 대한 회원가입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관리</a:t>
            </a:r>
            <a:endParaRPr lang="en-US" altLang="ko-KR" sz="16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소셜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인증와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커스텀 인증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지원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여러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디바이스간의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유저 데이터 동기화 기능 제공 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2F83E5-19E8-486B-9AD3-431C110F7090}"/>
              </a:ext>
            </a:extLst>
          </p:cNvPr>
          <p:cNvSpPr/>
          <p:nvPr/>
        </p:nvSpPr>
        <p:spPr>
          <a:xfrm>
            <a:off x="3323688" y="35497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및 모바일 앱에 대한 인증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권한 부여 및 사용자 관리를 제공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DBEEF0-722A-4901-AD38-0CCAC4E49DBA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677EB-B86E-4938-ACB5-B7C9EA47CD5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6B22E-A96D-4C7A-B506-3432B3AFB50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174416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D4C8B-6B27-4456-9A34-4D65E3DAC288}"/>
              </a:ext>
            </a:extLst>
          </p:cNvPr>
          <p:cNvSpPr/>
          <p:nvPr/>
        </p:nvSpPr>
        <p:spPr>
          <a:xfrm>
            <a:off x="257175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로그인을 위해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내장된 사용자 지정 UI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7173" name="Picture 5" descr="Cognito-SI-CI-IMG_details_customui">
            <a:extLst>
              <a:ext uri="{FF2B5EF4-FFF2-40B4-BE49-F238E27FC236}">
                <a16:creationId xmlns:a16="http://schemas.microsoft.com/office/drawing/2014/main" id="{5CBE8A62-9112-489E-B4EE-63EE3697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56804"/>
            <a:ext cx="2357764" cy="15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EF6B81-4289-4E87-9B09-7ED60AD2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4355524"/>
            <a:ext cx="2643514" cy="143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Android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iOS 및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JavaScript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SDK를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사용하여 사용자 가입 및 로그인 페이지를 앱에 추가</a:t>
            </a:r>
            <a:endParaRPr lang="en-US" altLang="ko-KR" sz="14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</a:t>
            </a:r>
            <a:r>
              <a:rPr lang="ko-KR" altLang="en-US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손쉽게 구성</a:t>
            </a:r>
            <a:endParaRPr lang="ko-KR" altLang="ko-KR" sz="1600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E6D719-A522-46C2-817E-F4340B975F75}"/>
              </a:ext>
            </a:extLst>
          </p:cNvPr>
          <p:cNvCxnSpPr/>
          <p:nvPr/>
        </p:nvCxnSpPr>
        <p:spPr>
          <a:xfrm>
            <a:off x="523875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08E58D-B899-4B92-ABDC-847D77B7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95" y="2611036"/>
            <a:ext cx="3715993" cy="33781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86A702-EBFE-4531-B70C-C28E4074B21B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6BD3E9-E1F1-4A00-8000-58C77631F56D}"/>
              </a:ext>
            </a:extLst>
          </p:cNvPr>
          <p:cNvSpPr/>
          <p:nvPr/>
        </p:nvSpPr>
        <p:spPr>
          <a:xfrm>
            <a:off x="3677102" y="2199269"/>
            <a:ext cx="36108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&lt;amplify-authenticator&gt;&lt;/amplify-authenticator&gt;</a:t>
            </a:r>
            <a:endParaRPr lang="en-US" altLang="ko-KR" sz="1000" b="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EF7CEE-CD61-4B31-8166-35326037A614}"/>
              </a:ext>
            </a:extLst>
          </p:cNvPr>
          <p:cNvSpPr/>
          <p:nvPr/>
        </p:nvSpPr>
        <p:spPr>
          <a:xfrm>
            <a:off x="3521761" y="1370281"/>
            <a:ext cx="827122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사용하여 구성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CD9319-CE49-41B6-9CF1-96F871089F32}"/>
              </a:ext>
            </a:extLst>
          </p:cNvPr>
          <p:cNvCxnSpPr/>
          <p:nvPr/>
        </p:nvCxnSpPr>
        <p:spPr>
          <a:xfrm>
            <a:off x="7692887" y="1981926"/>
            <a:ext cx="0" cy="40610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magazine - Mozilla Firefox">
            <a:extLst>
              <a:ext uri="{FF2B5EF4-FFF2-40B4-BE49-F238E27FC236}">
                <a16:creationId xmlns:a16="http://schemas.microsoft.com/office/drawing/2014/main" id="{F1EB15CB-2C6A-4812-A0CD-96F66650A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1" t="15652" r="5581" b="25712"/>
          <a:stretch/>
        </p:blipFill>
        <p:spPr>
          <a:xfrm>
            <a:off x="8040384" y="1851580"/>
            <a:ext cx="3406134" cy="42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F369E0-6942-4043-A1B9-48CA989E4AB1}"/>
              </a:ext>
            </a:extLst>
          </p:cNvPr>
          <p:cNvSpPr/>
          <p:nvPr/>
        </p:nvSpPr>
        <p:spPr>
          <a:xfrm>
            <a:off x="253399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안전하고 확장 가능한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디렉터리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883B3A-8D01-45ED-86F2-7447A1659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7" y="1697612"/>
            <a:ext cx="2611677" cy="142372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B60407-AEF1-4610-A35A-A554594D412A}"/>
              </a:ext>
            </a:extLst>
          </p:cNvPr>
          <p:cNvCxnSpPr/>
          <p:nvPr/>
        </p:nvCxnSpPr>
        <p:spPr>
          <a:xfrm>
            <a:off x="549339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5D8AF7-ED03-4768-8231-2A03813A705A}"/>
              </a:ext>
            </a:extLst>
          </p:cNvPr>
          <p:cNvSpPr/>
          <p:nvPr/>
        </p:nvSpPr>
        <p:spPr>
          <a:xfrm>
            <a:off x="376148" y="4431038"/>
            <a:ext cx="2611676" cy="584775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marL="180000" indent="-180000">
              <a:buFontTx/>
              <a:buChar char="-"/>
            </a:pP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디렉토리를</a:t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손쉽게 구성 및 관리</a:t>
            </a:r>
            <a:endParaRPr lang="en-US" altLang="ko-KR" sz="16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F8EF57-7C48-4245-B249-1732E88F1A86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C82D01-5ACB-4B81-A489-E4E007FA4699}"/>
              </a:ext>
            </a:extLst>
          </p:cNvPr>
          <p:cNvSpPr/>
          <p:nvPr/>
        </p:nvSpPr>
        <p:spPr>
          <a:xfrm>
            <a:off x="3429000" y="1370281"/>
            <a:ext cx="838564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326095-5785-4E5D-9E89-CB03A93A8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r="3040" b="3913"/>
          <a:stretch/>
        </p:blipFill>
        <p:spPr>
          <a:xfrm>
            <a:off x="3521760" y="2278396"/>
            <a:ext cx="4813900" cy="3281126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30459-626B-459E-B2E2-6CCB8BA2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94" y="1911135"/>
            <a:ext cx="3261514" cy="40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574743-C1B3-4447-A3BB-BE7145317FE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B328D-623D-4AA2-A4A7-6C7AD32E810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5" name="그림 4" descr="magazine - Mozilla Firefox">
            <a:hlinkClick r:id="rId3"/>
            <a:extLst>
              <a:ext uri="{FF2B5EF4-FFF2-40B4-BE49-F238E27FC236}">
                <a16:creationId xmlns:a16="http://schemas.microsoft.com/office/drawing/2014/main" id="{D815BEC2-E87B-4D26-99E4-B7E915576D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/>
          <a:stretch/>
        </p:blipFill>
        <p:spPr>
          <a:xfrm>
            <a:off x="1755312" y="873792"/>
            <a:ext cx="8899988" cy="5614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11361B-9965-47B1-9C00-D4959DFE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7" y="1462625"/>
            <a:ext cx="5462546" cy="26356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33D519-DB6C-4207-AE65-37F20B5D7262}"/>
              </a:ext>
            </a:extLst>
          </p:cNvPr>
          <p:cNvSpPr/>
          <p:nvPr/>
        </p:nvSpPr>
        <p:spPr>
          <a:xfrm>
            <a:off x="3151694" y="42899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 SES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 </a:t>
            </a:r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(Amazon Simple Email Service)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디지털 마케팅 담당자와 응용 프로그램 개발자가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및 트랜잭션 전자 메일을 보낼 수 있도록 설계된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기반 전자 메일 전송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EB3253-3545-4E1B-B3D2-E67083EE748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99C685-C78D-48AA-AA6C-589B5E54CCAD}"/>
              </a:ext>
            </a:extLst>
          </p:cNvPr>
          <p:cNvSpPr/>
          <p:nvPr/>
        </p:nvSpPr>
        <p:spPr>
          <a:xfrm>
            <a:off x="219109" y="224304"/>
            <a:ext cx="568473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27D16-8404-4471-85C1-3ADC6CF8696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386957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CBBFF5-67B8-46D2-9416-6C3FA7EAD1E6}"/>
              </a:ext>
            </a:extLst>
          </p:cNvPr>
          <p:cNvSpPr/>
          <p:nvPr/>
        </p:nvSpPr>
        <p:spPr>
          <a:xfrm>
            <a:off x="7338817" y="1421296"/>
            <a:ext cx="4486526" cy="459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는 이러한 부담이 없으므로 </a:t>
            </a:r>
            <a:r>
              <a:rPr lang="ko-KR" altLang="en-US" sz="2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몇 분 만에 이메일 발송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시작할 수 있습니다</a:t>
            </a: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43FDC-AE0B-4D46-82D6-E4122F0E8987}"/>
              </a:ext>
            </a:extLst>
          </p:cNvPr>
          <p:cNvSpPr/>
          <p:nvPr/>
        </p:nvSpPr>
        <p:spPr>
          <a:xfrm>
            <a:off x="366656" y="1421297"/>
            <a:ext cx="4273826" cy="4594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기업에서 대규모 이메일 솔루션을 구축한다는 것은 </a:t>
            </a: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복잡하고 비용이 많이 드는 작업이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9BFF0A-85C5-4F67-B2E5-BAEB2E606E09}"/>
              </a:ext>
            </a:extLst>
          </p:cNvPr>
          <p:cNvSpPr/>
          <p:nvPr/>
        </p:nvSpPr>
        <p:spPr>
          <a:xfrm>
            <a:off x="5193515" y="3703791"/>
            <a:ext cx="1592268" cy="1015663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BAA66C-1D82-450C-B54A-9FCDCB9E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21" y="2384985"/>
            <a:ext cx="2145056" cy="104401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EAC983-8C98-45EB-9B3C-CE49E43E6960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81194-FE54-434F-9924-6B78682DA5CD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4EC6-AB14-411E-AD4A-992A83BD8E70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82A26-8EA8-4D1D-A8B8-1DF85816EF3F}"/>
              </a:ext>
            </a:extLst>
          </p:cNvPr>
          <p:cNvSpPr/>
          <p:nvPr/>
        </p:nvSpPr>
        <p:spPr>
          <a:xfrm>
            <a:off x="456108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기존의 구축 방식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7CF00-FB80-4D67-B4C2-C703ED8FDC73}"/>
              </a:ext>
            </a:extLst>
          </p:cNvPr>
          <p:cNvSpPr/>
          <p:nvPr/>
        </p:nvSpPr>
        <p:spPr>
          <a:xfrm>
            <a:off x="7433377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84260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주제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DB46B3-2AF2-412A-94BF-EA5924E861A7}"/>
              </a:ext>
            </a:extLst>
          </p:cNvPr>
          <p:cNvSpPr/>
          <p:nvPr/>
        </p:nvSpPr>
        <p:spPr>
          <a:xfrm>
            <a:off x="2949167" y="2533829"/>
            <a:ext cx="62936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사용자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광고주 관점의</a:t>
            </a:r>
            <a:b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3200" b="1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 연계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를 제공하는</a:t>
            </a:r>
            <a:br>
              <a:rPr lang="en-US" altLang="ko-KR" sz="36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ko-KR" sz="3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패션 웹 매거진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5258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33151D-1205-4C70-A1AC-FCF2D4FB69C7}"/>
              </a:ext>
            </a:extLst>
          </p:cNvPr>
          <p:cNvSpPr txBox="1"/>
          <p:nvPr/>
        </p:nvSpPr>
        <p:spPr>
          <a:xfrm>
            <a:off x="436080" y="1155605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USE_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123B-F596-4030-81BC-9676D4C35F7D}"/>
              </a:ext>
            </a:extLst>
          </p:cNvPr>
          <p:cNvSpPr txBox="1"/>
          <p:nvPr/>
        </p:nvSpPr>
        <p:spPr>
          <a:xfrm>
            <a:off x="3478697" y="1155605"/>
            <a:ext cx="827722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트랜잭션 메시지 전송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구매확인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배송알림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상태 업데이트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정책 변경 공지 등과 같은 자동 이메일을 발송하여 고객에게 최신 정보를 계속해서 알려줍니다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보내기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 상태 보고서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애플리케이션 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워크플로 상태 업데이트를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비롯하여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시기적절하게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정보를 전송하여 사용자에게 정보를 계속해서 알립니다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 커뮤니케이션 전송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뉴스레터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특별 제안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밖에 고객이 원하는 유형의 중요 콘텐츠를 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전송하여 제품과 서비스를 홍보합니다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 받기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이메일 수신에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사용함으로써 이메일 프로그램의 문제를 해결할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이메일은 자동으로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버킷으로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전달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Amazon Lambda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메시지가 수신될 때 사용자 지정 코드가 실행되도록 하거나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특정 키워드가 포함된 메시지가 수신될 때 알림을 제공하도록 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1FE260-3A07-4D8A-B7FC-6D85EF6D72AB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4792A-50A5-4885-BB0A-B9657C6C74D6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6A7AC-138E-4B06-8FA0-C00CBC8BF4D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사례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B17E2-9596-4B6F-8620-112B36152098}"/>
              </a:ext>
            </a:extLst>
          </p:cNvPr>
          <p:cNvSpPr/>
          <p:nvPr/>
        </p:nvSpPr>
        <p:spPr>
          <a:xfrm>
            <a:off x="3468757" y="1138923"/>
            <a:ext cx="2405269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2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5868EFFB-3F6B-4218-9122-590B735F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0" y="2460465"/>
            <a:ext cx="1937068" cy="193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A386E-54BE-4F1F-9F0F-87EF85537389}"/>
              </a:ext>
            </a:extLst>
          </p:cNvPr>
          <p:cNvSpPr txBox="1"/>
          <p:nvPr/>
        </p:nvSpPr>
        <p:spPr>
          <a:xfrm>
            <a:off x="3234813" y="2828835"/>
            <a:ext cx="762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9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49E76-1D9D-494A-B568-85177B97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51819"/>
            <a:ext cx="10515598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비즈니스와 관련된 데이터를 손 쉽게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“</a:t>
            </a:r>
            <a:r>
              <a:rPr lang="ko-KR" altLang="en-US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시각적 객체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”</a:t>
            </a: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로 구축하여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, 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데이터에 대한 직관적인 통찰과 분석을 가능하게 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해주는 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AWS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의 분석 서비스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.</a:t>
            </a:r>
            <a:endParaRPr lang="ko-KR" altLang="en-US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355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580E4-41AB-4E46-B0F6-CE642D0B7AEF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05DEB8-E65A-45B7-B5D1-1035CB90048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93629-7A6E-4448-BD63-DEEB104B2ED3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모범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135EB7-90FE-4397-83DD-7AE26A45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94" y="655747"/>
            <a:ext cx="8747611" cy="501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6C2B9-AD19-457D-8839-27D2C9AFB389}"/>
              </a:ext>
            </a:extLst>
          </p:cNvPr>
          <p:cNvSpPr txBox="1"/>
          <p:nvPr/>
        </p:nvSpPr>
        <p:spPr>
          <a:xfrm>
            <a:off x="2534564" y="5663832"/>
            <a:ext cx="764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주문 일자 및 하위 카테고리 별 매출 금액 총액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Web Service Korean Blog -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91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9C347E-6F61-4BFC-B473-817671482EF9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954113" y="1347822"/>
            <a:chExt cx="8030578" cy="4786594"/>
          </a:xfrm>
        </p:grpSpPr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A15C61E8-F8A2-496E-8D53-A5DD545E16D3}"/>
                </a:ext>
              </a:extLst>
            </p:cNvPr>
            <p:cNvGrpSpPr/>
            <p:nvPr/>
          </p:nvGrpSpPr>
          <p:grpSpPr>
            <a:xfrm>
              <a:off x="2460831" y="1748354"/>
              <a:ext cx="3392038" cy="4173082"/>
              <a:chOff x="1028699" y="4565650"/>
              <a:chExt cx="2148919" cy="4173082"/>
            </a:xfrm>
          </p:grpSpPr>
          <p:pic>
            <p:nvPicPr>
              <p:cNvPr id="14" name="Graphic 18">
                <a:extLst>
                  <a:ext uri="{FF2B5EF4-FFF2-40B4-BE49-F238E27FC236}">
                    <a16:creationId xmlns:a16="http://schemas.microsoft.com/office/drawing/2014/main" id="{1E275229-D279-4141-B4E2-D3373697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B11198EF-A6A4-4C81-9C23-BA295985F999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41" name="Graphic 29">
              <a:extLst>
                <a:ext uri="{FF2B5EF4-FFF2-40B4-BE49-F238E27FC236}">
                  <a16:creationId xmlns:a16="http://schemas.microsoft.com/office/drawing/2014/main" id="{F241D9FC-0DB7-40D2-8CB8-674EF01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5705" y="2592960"/>
              <a:ext cx="762000" cy="952500"/>
            </a:xfrm>
            <a:prstGeom prst="rect">
              <a:avLst/>
            </a:prstGeom>
          </p:spPr>
        </p:pic>
        <p:grpSp>
          <p:nvGrpSpPr>
            <p:cNvPr id="43" name="Group 39">
              <a:extLst>
                <a:ext uri="{FF2B5EF4-FFF2-40B4-BE49-F238E27FC236}">
                  <a16:creationId xmlns:a16="http://schemas.microsoft.com/office/drawing/2014/main" id="{F12CC483-5806-4BFA-B311-E795FC137855}"/>
                </a:ext>
              </a:extLst>
            </p:cNvPr>
            <p:cNvGrpSpPr/>
            <p:nvPr/>
          </p:nvGrpSpPr>
          <p:grpSpPr>
            <a:xfrm>
              <a:off x="2924494" y="3735725"/>
              <a:ext cx="1072750" cy="835464"/>
              <a:chOff x="3961210" y="941784"/>
              <a:chExt cx="1072750" cy="835464"/>
            </a:xfrm>
          </p:grpSpPr>
          <p:pic>
            <p:nvPicPr>
              <p:cNvPr id="44" name="Graphic 40">
                <a:extLst>
                  <a:ext uri="{FF2B5EF4-FFF2-40B4-BE49-F238E27FC236}">
                    <a16:creationId xmlns:a16="http://schemas.microsoft.com/office/drawing/2014/main" id="{AC8C5E5E-FB36-4536-8B0A-31475DC43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19CD02-C72D-4927-BC74-C8FB4FB60CE2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47" name="Group 31">
              <a:extLst>
                <a:ext uri="{FF2B5EF4-FFF2-40B4-BE49-F238E27FC236}">
                  <a16:creationId xmlns:a16="http://schemas.microsoft.com/office/drawing/2014/main" id="{D119C32C-4583-4F0C-9DC5-160B73B70DB2}"/>
                </a:ext>
              </a:extLst>
            </p:cNvPr>
            <p:cNvGrpSpPr/>
            <p:nvPr/>
          </p:nvGrpSpPr>
          <p:grpSpPr>
            <a:xfrm>
              <a:off x="4305494" y="3735725"/>
              <a:ext cx="1072750" cy="1050907"/>
              <a:chOff x="1262980" y="941784"/>
              <a:chExt cx="1072750" cy="105090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006C6-2B65-4FF8-BC01-E0B1A685AFE8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49" name="Graphic 33">
                <a:extLst>
                  <a:ext uri="{FF2B5EF4-FFF2-40B4-BE49-F238E27FC236}">
                    <a16:creationId xmlns:a16="http://schemas.microsoft.com/office/drawing/2014/main" id="{6E123121-E416-4928-A792-0E07AED1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pic>
          <p:nvPicPr>
            <p:cNvPr id="55" name="Graphic 28">
              <a:extLst>
                <a:ext uri="{FF2B5EF4-FFF2-40B4-BE49-F238E27FC236}">
                  <a16:creationId xmlns:a16="http://schemas.microsoft.com/office/drawing/2014/main" id="{7C6A7326-1871-4013-B615-EEC559B0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44867" y="2574725"/>
              <a:ext cx="1739824" cy="2500998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43C0FE8-419C-464A-8119-F9872E79059D}"/>
                </a:ext>
              </a:extLst>
            </p:cNvPr>
            <p:cNvCxnSpPr>
              <a:cxnSpLocks/>
              <a:stCxn id="55" idx="1"/>
              <a:endCxn id="15" idx="3"/>
            </p:cNvCxnSpPr>
            <p:nvPr/>
          </p:nvCxnSpPr>
          <p:spPr>
            <a:xfrm flipH="1">
              <a:off x="5852868" y="3825224"/>
              <a:ext cx="2391999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3E288832-7F53-44DD-BB78-F3B14C3EA175}"/>
                </a:ext>
              </a:extLst>
            </p:cNvPr>
            <p:cNvSpPr/>
            <p:nvPr/>
          </p:nvSpPr>
          <p:spPr>
            <a:xfrm>
              <a:off x="1954113" y="1347822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72" name="곱하기 기호 71">
              <a:extLst>
                <a:ext uri="{FF2B5EF4-FFF2-40B4-BE49-F238E27FC236}">
                  <a16:creationId xmlns:a16="http://schemas.microsoft.com/office/drawing/2014/main" id="{C59CC736-4912-40DC-AA83-7B891C2BE7E7}"/>
                </a:ext>
              </a:extLst>
            </p:cNvPr>
            <p:cNvSpPr/>
            <p:nvPr/>
          </p:nvSpPr>
          <p:spPr>
            <a:xfrm>
              <a:off x="5546580" y="2544114"/>
              <a:ext cx="2586963" cy="2586963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52FFA7-AB82-4B46-99F9-4D310E4D3C46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29C308-48AD-49C0-8777-BA4E990EA98B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E8908-D19C-44CE-B284-57473A74D798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2293061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D91389-FACD-42E3-8274-26311684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0" y="2076450"/>
            <a:ext cx="11456300" cy="270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AC243-5320-45F6-8FDE-EB7BA5FB76A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AA9CF5-2DB4-41BB-9E02-FEE4BF78DF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8C368-8ADE-46A1-8ED7-31B9034B4EC5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CF25D-BC3F-4C9D-A347-8A5A3E1E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37" b="714"/>
          <a:stretch/>
        </p:blipFill>
        <p:spPr>
          <a:xfrm>
            <a:off x="741474" y="3604141"/>
            <a:ext cx="10709052" cy="4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C4F87E7-4893-4AE4-8573-C7C51CAC5AE2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364177" y="1406816"/>
            <a:chExt cx="8030578" cy="4786594"/>
          </a:xfrm>
        </p:grpSpPr>
        <p:pic>
          <p:nvPicPr>
            <p:cNvPr id="20" name="Graphic 28">
              <a:extLst>
                <a:ext uri="{FF2B5EF4-FFF2-40B4-BE49-F238E27FC236}">
                  <a16:creationId xmlns:a16="http://schemas.microsoft.com/office/drawing/2014/main" id="{41DFBAB0-E468-4D4C-B999-B58407C9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4931" y="2633719"/>
              <a:ext cx="1739824" cy="2500998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3B6579-383A-4565-92AD-4443EB610D92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4641373" y="3884218"/>
              <a:ext cx="3013558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B3D86E8D-E8EB-4244-8197-6F16331DD7D4}"/>
                </a:ext>
              </a:extLst>
            </p:cNvPr>
            <p:cNvGrpSpPr/>
            <p:nvPr/>
          </p:nvGrpSpPr>
          <p:grpSpPr>
            <a:xfrm>
              <a:off x="1870895" y="1807348"/>
              <a:ext cx="3392038" cy="4173082"/>
              <a:chOff x="1028699" y="4565650"/>
              <a:chExt cx="2148919" cy="4173082"/>
            </a:xfrm>
          </p:grpSpPr>
          <p:pic>
            <p:nvPicPr>
              <p:cNvPr id="28" name="Graphic 18">
                <a:extLst>
                  <a:ext uri="{FF2B5EF4-FFF2-40B4-BE49-F238E27FC236}">
                    <a16:creationId xmlns:a16="http://schemas.microsoft.com/office/drawing/2014/main" id="{097F2102-69F0-462C-8621-4029E0CF1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DB108AA7-5B3E-4B07-A6C8-7E672812220F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688419-4ADF-4372-87EE-7B37D4E0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95769" y="2651954"/>
              <a:ext cx="762000" cy="952500"/>
            </a:xfrm>
            <a:prstGeom prst="rect">
              <a:avLst/>
            </a:prstGeom>
          </p:spPr>
        </p:pic>
        <p:grpSp>
          <p:nvGrpSpPr>
            <p:cNvPr id="31" name="Group 39">
              <a:extLst>
                <a:ext uri="{FF2B5EF4-FFF2-40B4-BE49-F238E27FC236}">
                  <a16:creationId xmlns:a16="http://schemas.microsoft.com/office/drawing/2014/main" id="{FEC5D1EE-81BF-4378-8463-AFB0481C65ED}"/>
                </a:ext>
              </a:extLst>
            </p:cNvPr>
            <p:cNvGrpSpPr/>
            <p:nvPr/>
          </p:nvGrpSpPr>
          <p:grpSpPr>
            <a:xfrm>
              <a:off x="2334558" y="3794719"/>
              <a:ext cx="1072750" cy="835464"/>
              <a:chOff x="3961210" y="941784"/>
              <a:chExt cx="1072750" cy="835464"/>
            </a:xfrm>
          </p:grpSpPr>
          <p:pic>
            <p:nvPicPr>
              <p:cNvPr id="32" name="Graphic 40">
                <a:extLst>
                  <a:ext uri="{FF2B5EF4-FFF2-40B4-BE49-F238E27FC236}">
                    <a16:creationId xmlns:a16="http://schemas.microsoft.com/office/drawing/2014/main" id="{374F5D6D-4CDF-4BAA-BC1F-EAC2A5B7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AAB458-D629-4BC7-AA9F-2BD030C7B0DE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34" name="Group 31">
              <a:extLst>
                <a:ext uri="{FF2B5EF4-FFF2-40B4-BE49-F238E27FC236}">
                  <a16:creationId xmlns:a16="http://schemas.microsoft.com/office/drawing/2014/main" id="{69C67BE5-B03A-4999-AF24-5361D3AA078C}"/>
                </a:ext>
              </a:extLst>
            </p:cNvPr>
            <p:cNvGrpSpPr/>
            <p:nvPr/>
          </p:nvGrpSpPr>
          <p:grpSpPr>
            <a:xfrm>
              <a:off x="3715558" y="3794719"/>
              <a:ext cx="1072750" cy="1050907"/>
              <a:chOff x="1262980" y="941784"/>
              <a:chExt cx="1072750" cy="105090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5A3E34-95E8-4F01-9126-C6B5BACB8726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36" name="Graphic 33">
                <a:extLst>
                  <a:ext uri="{FF2B5EF4-FFF2-40B4-BE49-F238E27FC236}">
                    <a16:creationId xmlns:a16="http://schemas.microsoft.com/office/drawing/2014/main" id="{8AFEF941-381F-48FD-B318-0942CA58D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id="{45C12190-0070-46DE-B66E-21A7EEBD435F}"/>
                </a:ext>
              </a:extLst>
            </p:cNvPr>
            <p:cNvSpPr/>
            <p:nvPr/>
          </p:nvSpPr>
          <p:spPr>
            <a:xfrm>
              <a:off x="1364177" y="1406816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69142B6-E92E-45E5-9534-0396D3B6921C}"/>
                </a:ext>
              </a:extLst>
            </p:cNvPr>
            <p:cNvSpPr/>
            <p:nvPr/>
          </p:nvSpPr>
          <p:spPr>
            <a:xfrm>
              <a:off x="5486374" y="3128204"/>
              <a:ext cx="1640144" cy="1640144"/>
            </a:xfrm>
            <a:prstGeom prst="ellipse">
              <a:avLst/>
            </a:prstGeom>
            <a:noFill/>
            <a:ln w="254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501E19-780B-45D6-9AFB-14C2A567FF2E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AB53FA-58BD-48A2-8B86-73475138277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94D72-D2D1-42F1-AD88-81B49DF416EF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351297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아키텍처</a:t>
            </a:r>
            <a:b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리뷰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보안성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내구성 및 확장성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 최적화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12016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성능 리뷰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17D29A-43D8-4A89-A9E1-9F7D037E1E0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A5305AA-214B-4FBC-92FB-9D6CF61EECC0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1D464B41-0331-453C-BC56-6391297C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047" y="1561288"/>
              <a:ext cx="1331709" cy="17578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C7FC6E-9831-4C25-AF9F-2E32F93435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instance</a:t>
              </a:r>
              <a:b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read replica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494970-BE0C-4F37-9A4E-C59AD26FFE91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변경과 조회 트랜잭션이 분리되어 잠금에 의한 병목현상 최소화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29C35-1064-4F19-B3CF-CA75178E6FFC}"/>
              </a:ext>
            </a:extLst>
          </p:cNvPr>
          <p:cNvSpPr txBox="1"/>
          <p:nvPr/>
        </p:nvSpPr>
        <p:spPr>
          <a:xfrm>
            <a:off x="3436496" y="4678053"/>
            <a:ext cx="25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도메인간 비동기로 연동하여 처리구간 응답시간 최소화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CFF7C-EF7F-4550-9F0D-FA548D139302}"/>
              </a:ext>
            </a:extLst>
          </p:cNvPr>
          <p:cNvSpPr txBox="1"/>
          <p:nvPr/>
        </p:nvSpPr>
        <p:spPr>
          <a:xfrm>
            <a:off x="6301056" y="4605585"/>
            <a:ext cx="260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데이터를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fan-out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통하여 복제하여 데이터 접근에 대한 부하를 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F43A8-D4C3-42A7-952A-70F995A1DD0C}"/>
              </a:ext>
            </a:extLst>
          </p:cNvPr>
          <p:cNvSpPr txBox="1"/>
          <p:nvPr/>
        </p:nvSpPr>
        <p:spPr>
          <a:xfrm>
            <a:off x="930870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 지역 캐시 이용하여 정적 컨텐츠 배포 지연시간 최소화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2B3A6D-F8FD-4B30-9564-31B3368D9CE1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974259-82E2-4984-81C6-28346363471D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7A4040D4-9558-4875-87FA-92BC38F65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818" y="1538515"/>
              <a:ext cx="1524168" cy="18324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974E1F-00D3-4595-BE22-A18EA1C703B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8738E8-11FB-453E-B24E-3E166168F86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32D2733-1BC8-450F-B29B-E71643BD81A9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56376584-B09F-4009-8C99-09BE3110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690820"/>
              <a:ext cx="1510057" cy="15278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F2B492-C216-42EF-A5B8-D06334FFF3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SNS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F70FB6-6C18-4CC5-8275-9E21F8FEDA92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0D58CC0-9BDA-4DD8-A9A0-F1B3606CCB3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534EAB1B-A375-4CFF-BC19-BB8C6066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D6CA53-76B5-4D12-AD61-9F3A2CA752AA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98A8CB-5C96-42E6-B1CF-FF1E294D51B2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89FE1C1-3221-4610-9E0E-DF38D4EAF00F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936287-1DCB-4E7E-8061-845DDB9504B6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36886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864806-11A1-4E17-8D26-EFCF7ABC0DE6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6E2867-1290-482D-AC98-61B4E04DD82A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9BC953-2699-45A2-8478-33EE950C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19436"/>
          <a:stretch/>
        </p:blipFill>
        <p:spPr>
          <a:xfrm>
            <a:off x="836579" y="1671090"/>
            <a:ext cx="5112397" cy="4527103"/>
          </a:xfrm>
          <a:prstGeom prst="rect">
            <a:avLst/>
          </a:prstGeom>
        </p:spPr>
      </p:pic>
      <p:pic>
        <p:nvPicPr>
          <p:cNvPr id="29" name="Picture 2" descr="http://news.tongplus.com/site/data/img_dir/2018/07/04/2018070400859_0.jpg">
            <a:extLst>
              <a:ext uri="{FF2B5EF4-FFF2-40B4-BE49-F238E27FC236}">
                <a16:creationId xmlns:a16="http://schemas.microsoft.com/office/drawing/2014/main" id="{5001F575-9CF6-4DC0-BDCC-9D712672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6" y="1582019"/>
            <a:ext cx="4543905" cy="44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5C38D9-204B-4C34-8953-33D943F025EE}"/>
              </a:ext>
            </a:extLst>
          </p:cNvPr>
          <p:cNvSpPr/>
          <p:nvPr/>
        </p:nvSpPr>
        <p:spPr>
          <a:xfrm>
            <a:off x="6081169" y="6058037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http://news.tongplus.com/site/data/html_dir/2018/07/04/2018070400866.html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46B76E-1D18-4408-8F05-B43E64E3AF02}"/>
              </a:ext>
            </a:extLst>
          </p:cNvPr>
          <p:cNvSpPr txBox="1"/>
          <p:nvPr/>
        </p:nvSpPr>
        <p:spPr>
          <a:xfrm>
            <a:off x="836579" y="1143737"/>
            <a:ext cx="511239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1.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잡지의 디지털화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E3AB69F1-6E10-4AAD-A2DD-3283481B3094}"/>
              </a:ext>
            </a:extLst>
          </p:cNvPr>
          <p:cNvSpPr/>
          <p:nvPr/>
        </p:nvSpPr>
        <p:spPr>
          <a:xfrm>
            <a:off x="953312" y="1771649"/>
            <a:ext cx="4874208" cy="4286387"/>
          </a:xfrm>
          <a:prstGeom prst="snip1Rect">
            <a:avLst>
              <a:gd name="adj" fmla="val 5779"/>
            </a:avLst>
          </a:prstGeom>
          <a:solidFill>
            <a:schemeClr val="bg1">
              <a:alpha val="80000"/>
            </a:schemeClr>
          </a:solidFill>
        </p:spPr>
        <p:txBody>
          <a:bodyPr wrap="square" lIns="216000" rIns="216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패션 매거진의 새로운 도전</a:t>
            </a:r>
            <a:endParaRPr lang="en-US" altLang="ko-KR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인쇄 버전을 폐간하고 디지털로만 매거진을 발행하겠다는 타임社의 결정은 출판업계가 상당한 위기를 마주한 시점에서 즉각적으로 시도되는 것으로 많은 이들의 이목을 끌고 있는데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이는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종이로 발행되는 거의 모든 출판물에 대한 독자들의 수요가 급격히 감소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하면서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출판업계의 주된 </a:t>
            </a:r>
            <a:r>
              <a:rPr lang="ko-KR" altLang="en-US" sz="1400" b="1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수익중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하나였던 광고 수익 역시 동반 하락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있기 때문이다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이러한 이유로 이미 대다수의 주요 매거진과 출판물들이 디지털화되기 시작했고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대부분의 주요 출판 인사들 역시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 업계의 미래는 온라인과 모바일로 향할 것이라 단언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</a:t>
            </a:r>
            <a:endParaRPr lang="en-US" altLang="ko-KR" dirty="0">
              <a:latin typeface="+mj-lt"/>
              <a:ea typeface="210 나무고딕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7E7916-14F0-4AFD-8241-E6D770ED5D6C}"/>
              </a:ext>
            </a:extLst>
          </p:cNvPr>
          <p:cNvSpPr txBox="1"/>
          <p:nvPr/>
        </p:nvSpPr>
        <p:spPr>
          <a:xfrm>
            <a:off x="6206013" y="1143891"/>
            <a:ext cx="5125229" cy="33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의류 구매 시 온라인 선호도 증가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2666DA-F5F7-4890-8C88-EC513BAC2086}"/>
              </a:ext>
            </a:extLst>
          </p:cNvPr>
          <p:cNvSpPr/>
          <p:nvPr/>
        </p:nvSpPr>
        <p:spPr>
          <a:xfrm>
            <a:off x="757156" y="6032086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http://www.koreafashion.org/info/info_content_view.asp?num=2229&amp;pageNum=1&amp;cataIdx=803&amp;clientIdx=1529&amp;</a:t>
            </a:r>
            <a:endParaRPr lang="ko-KR" altLang="en-US" sz="7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rgbClr val="41B883"/>
                  </a:gs>
                </a:gsLst>
                <a:lin ang="0" scaled="0"/>
              </a:gradFill>
              <a:latin typeface="KoPubWorld바탕체 Medium" panose="00000600000000000000" pitchFamily="2" charset="-127"/>
              <a:ea typeface="KoPubWorld바탕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동기</a:t>
            </a:r>
          </a:p>
        </p:txBody>
      </p:sp>
    </p:spTree>
    <p:extLst>
      <p:ext uri="{BB962C8B-B14F-4D97-AF65-F5344CB8AC3E}">
        <p14:creationId xmlns:p14="http://schemas.microsoft.com/office/powerpoint/2010/main" val="3694115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16995B-1F5A-4EDC-A3BE-8821142A6BE6}"/>
              </a:ext>
            </a:extLst>
          </p:cNvPr>
          <p:cNvSpPr/>
          <p:nvPr/>
        </p:nvSpPr>
        <p:spPr>
          <a:xfrm>
            <a:off x="314678" y="1050336"/>
            <a:ext cx="610691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7F4302-CAC0-46F1-9F1F-4F1ECCA03E0D}"/>
              </a:ext>
            </a:extLst>
          </p:cNvPr>
          <p:cNvSpPr/>
          <p:nvPr/>
        </p:nvSpPr>
        <p:spPr>
          <a:xfrm>
            <a:off x="6531949" y="1050336"/>
            <a:ext cx="5340623" cy="172143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9E419-67EA-47DA-8A54-E5BCF19E7DF1}"/>
              </a:ext>
            </a:extLst>
          </p:cNvPr>
          <p:cNvSpPr txBox="1"/>
          <p:nvPr/>
        </p:nvSpPr>
        <p:spPr>
          <a:xfrm>
            <a:off x="389335" y="1111278"/>
            <a:ext cx="595032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목적</a:t>
            </a:r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및 </a:t>
            </a:r>
            <a:r>
              <a:rPr lang="ko-KR" altLang="en-US" sz="1600" dirty="0" err="1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목표값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39646-2138-42EA-9BDC-31526D339DB6}"/>
              </a:ext>
            </a:extLst>
          </p:cNvPr>
          <p:cNvSpPr txBox="1"/>
          <p:nvPr/>
        </p:nvSpPr>
        <p:spPr>
          <a:xfrm>
            <a:off x="6596889" y="1111278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사례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AFF3C-225E-421F-9B72-D707BE5DE78B}"/>
              </a:ext>
            </a:extLst>
          </p:cNvPr>
          <p:cNvSpPr txBox="1"/>
          <p:nvPr/>
        </p:nvSpPr>
        <p:spPr>
          <a:xfrm>
            <a:off x="6697029" y="3393332"/>
            <a:ext cx="4887337" cy="29665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계산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방문고객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40,527,277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명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상반기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(6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개월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일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4000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22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</a:t>
            </a:r>
          </a:p>
          <a:p>
            <a:pPr>
              <a:defRPr/>
            </a:pPr>
            <a:endParaRPr lang="ko-KR" altLang="en-US" sz="15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1 DAU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당 평균 접속 횟수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선택가지 수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총 접속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24.3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매거진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상품목록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주문정보전송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B522AE-C5D4-4276-9E5B-7324E0B8ACCF}"/>
              </a:ext>
            </a:extLst>
          </p:cNvPr>
          <p:cNvSpPr txBox="1"/>
          <p:nvPr/>
        </p:nvSpPr>
        <p:spPr>
          <a:xfrm>
            <a:off x="6596889" y="2931361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DAU(Daily Active User)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8EF5A-DDA1-45B8-952A-94B6D7B375F4}"/>
              </a:ext>
            </a:extLst>
          </p:cNvPr>
          <p:cNvSpPr txBox="1"/>
          <p:nvPr/>
        </p:nvSpPr>
        <p:spPr>
          <a:xfrm>
            <a:off x="6709794" y="1681937"/>
            <a:ext cx="4887337" cy="9525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2018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상반기 결산 백서 中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40,527,277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명</a:t>
            </a: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https://www.musinsa.com/showcase/2018FIRSTHALFREPORT/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52DDBA-C8B8-4EC0-B36C-295A59C923A0}"/>
              </a:ext>
            </a:extLst>
          </p:cNvPr>
          <p:cNvSpPr/>
          <p:nvPr/>
        </p:nvSpPr>
        <p:spPr>
          <a:xfrm>
            <a:off x="6531949" y="2866547"/>
            <a:ext cx="5340623" cy="3728806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842" y="1540545"/>
            <a:ext cx="5342781" cy="150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목적</a:t>
            </a:r>
            <a:endParaRPr lang="ko-KR" altLang="en-US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여러 사례를 토대로 각 시스템의 응답 성능을 예측한다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부하가 많이 발생하면 성능 개선을 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원하는 성능을 만드는데 필요한 하드웨어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서비스를 미리 선정한다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시스템 확장성에 대한 특성을 확인한다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842" y="5101507"/>
            <a:ext cx="5773276" cy="147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Throughput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목표 값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22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만명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명당 평균 접속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하루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시간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최대 피크 때의 배율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안전계수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b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</a:b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{(220,000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86,400}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500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rps</a:t>
            </a:r>
            <a:endParaRPr lang="en-US" altLang="ko-KR" sz="1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842" y="3230879"/>
            <a:ext cx="235878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Latency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목표 값</a:t>
            </a:r>
          </a:p>
          <a:p>
            <a:pPr>
              <a:defRPr/>
            </a:pPr>
            <a:endParaRPr lang="ko-KR" altLang="en-US" sz="10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412355"/>
              </p:ext>
            </p:extLst>
          </p:nvPr>
        </p:nvGraphicFramePr>
        <p:xfrm>
          <a:off x="1038283" y="3688835"/>
          <a:ext cx="4966954" cy="1194749"/>
        </p:xfrm>
        <a:graphic>
          <a:graphicData uri="http://schemas.openxmlformats.org/drawingml/2006/table">
            <a:tbl>
              <a:tblPr firstRow="1" bandRow="1"/>
              <a:tblGrid>
                <a:gridCol w="76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0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웹 앱 리소스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(html, js, css)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(jpg, png)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동적 컨텐츠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(jsp, py, php)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(GET)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(POST/PUT/DEL)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외부</a:t>
                      </a: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(Queue, 공공)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 ~ 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300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300 ms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16BFD06-AE1B-4212-B330-1986FC470181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7842F-4947-4C78-AAE0-6CE001D6464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950B3-669C-429B-9032-751400E6E35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 및 사례분석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6674D-015D-43DB-95A5-6C435392309D}"/>
              </a:ext>
            </a:extLst>
          </p:cNvPr>
          <p:cNvSpPr/>
          <p:nvPr/>
        </p:nvSpPr>
        <p:spPr>
          <a:xfrm>
            <a:off x="8564936" y="3335523"/>
            <a:ext cx="2295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ko-KR" altLang="en-US" sz="12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6AC0BF0-F720-4670-BD8C-E1E7D400CE8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55186" y="3269916"/>
            <a:ext cx="209750" cy="204107"/>
          </a:xfrm>
          <a:prstGeom prst="bentConnector3">
            <a:avLst>
              <a:gd name="adj1" fmla="val -449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044258-FA27-4816-896F-C8B2E6EE4892}"/>
              </a:ext>
            </a:extLst>
          </p:cNvPr>
          <p:cNvSpPr/>
          <p:nvPr/>
        </p:nvSpPr>
        <p:spPr>
          <a:xfrm>
            <a:off x="576919" y="1005510"/>
            <a:ext cx="10932594" cy="111865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F1BB40-0FC7-4C81-967F-C6074002E52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2AA23-F0A6-4C81-B70E-5F459742D28A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FAE7E-842C-4571-AD97-2A59B573CD6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시나리오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078F9-EF06-4BFB-9D4C-E390B7E3D92D}"/>
              </a:ext>
            </a:extLst>
          </p:cNvPr>
          <p:cNvSpPr/>
          <p:nvPr/>
        </p:nvSpPr>
        <p:spPr>
          <a:xfrm>
            <a:off x="668721" y="1068644"/>
            <a:ext cx="1776302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시나리오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487" y="1484537"/>
            <a:ext cx="10737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매거진 페이지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(vue.js)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2.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4.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01FB5-55E0-4626-B5E3-E61EFDA819CA}"/>
              </a:ext>
            </a:extLst>
          </p:cNvPr>
          <p:cNvSpPr/>
          <p:nvPr/>
        </p:nvSpPr>
        <p:spPr>
          <a:xfrm>
            <a:off x="556591" y="2299123"/>
            <a:ext cx="10932594" cy="43345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7F778-CDCA-4386-AE28-5E46BFB62877}"/>
              </a:ext>
            </a:extLst>
          </p:cNvPr>
          <p:cNvSpPr txBox="1"/>
          <p:nvPr/>
        </p:nvSpPr>
        <p:spPr>
          <a:xfrm>
            <a:off x="4420594" y="2434725"/>
            <a:ext cx="6778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이미지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png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 -&gt; 2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조회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3.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4.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77806-1F41-40AD-94C8-CB55053632EA}"/>
              </a:ext>
            </a:extLst>
          </p:cNvPr>
          <p:cNvSpPr/>
          <p:nvPr/>
        </p:nvSpPr>
        <p:spPr>
          <a:xfrm>
            <a:off x="648393" y="2386321"/>
            <a:ext cx="3577919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부하량이</a:t>
            </a:r>
            <a:r>
              <a:rPr lang="ko-KR" altLang="en-US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높은 단계만 선택한 시나리오</a:t>
            </a:r>
            <a:endParaRPr lang="en-US" altLang="ko-KR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981CB20-C842-43D0-AE9F-7B8C1BE7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73037"/>
              </p:ext>
            </p:extLst>
          </p:nvPr>
        </p:nvGraphicFramePr>
        <p:xfrm>
          <a:off x="699163" y="2814538"/>
          <a:ext cx="10643687" cy="3721570"/>
        </p:xfrm>
        <a:graphic>
          <a:graphicData uri="http://schemas.openxmlformats.org/drawingml/2006/table">
            <a:tbl>
              <a:tblPr firstRow="1" bandRow="1"/>
              <a:tblGrid>
                <a:gridCol w="49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7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8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도메인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대상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유형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예상 병목 구간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선정 사유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비율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매거진홈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(PNG)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메인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페이지에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게재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되어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있어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조회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빈도가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높음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100% 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3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홈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상품상세조회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b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사용자들이 조회하면서 유지시간이 길어져 </a:t>
                      </a:r>
                      <a:r>
                        <a:rPr lang="ko-KR" altLang="en-US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부하량이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높음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 x 5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구매정보전송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ko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정보를 재확인하는 과정에서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구매결과조회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RDS, SQS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완료 후 결과를 재확인하면서</a:t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2EFD3EC-F2EE-4844-B579-298C2265FCE3}"/>
              </a:ext>
            </a:extLst>
          </p:cNvPr>
          <p:cNvCxnSpPr>
            <a:cxnSpLocks/>
          </p:cNvCxnSpPr>
          <p:nvPr/>
        </p:nvCxnSpPr>
        <p:spPr>
          <a:xfrm>
            <a:off x="7039037" y="2498741"/>
            <a:ext cx="4162363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BA58177-A7D1-42BA-B4B0-F6212B78BA06}"/>
              </a:ext>
            </a:extLst>
          </p:cNvPr>
          <p:cNvCxnSpPr>
            <a:cxnSpLocks/>
          </p:cNvCxnSpPr>
          <p:nvPr/>
        </p:nvCxnSpPr>
        <p:spPr>
          <a:xfrm>
            <a:off x="2187280" y="4007194"/>
            <a:ext cx="3770298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6FB018-CA19-4001-9CA9-5DC7F366A978}"/>
              </a:ext>
            </a:extLst>
          </p:cNvPr>
          <p:cNvCxnSpPr>
            <a:cxnSpLocks/>
          </p:cNvCxnSpPr>
          <p:nvPr/>
        </p:nvCxnSpPr>
        <p:spPr>
          <a:xfrm>
            <a:off x="7531568" y="4003358"/>
            <a:ext cx="4228244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1BED6E7-156A-47DC-88B2-2CF6B865A1AE}"/>
              </a:ext>
            </a:extLst>
          </p:cNvPr>
          <p:cNvCxnSpPr>
            <a:cxnSpLocks/>
          </p:cNvCxnSpPr>
          <p:nvPr/>
        </p:nvCxnSpPr>
        <p:spPr>
          <a:xfrm>
            <a:off x="1622225" y="2499892"/>
            <a:ext cx="3941696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34920" y="2300827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48DA74-56F2-415B-A321-6F6C6A41B285}"/>
              </a:ext>
            </a:extLst>
          </p:cNvPr>
          <p:cNvSpPr/>
          <p:nvPr/>
        </p:nvSpPr>
        <p:spPr>
          <a:xfrm>
            <a:off x="1880183" y="1860185"/>
            <a:ext cx="368373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t2.medium, vCPU2, RAM 4GB, EBS Storage 20GB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ADE48B-C8B1-4BC3-8D1E-F43720D601A2}"/>
              </a:ext>
            </a:extLst>
          </p:cNvPr>
          <p:cNvSpPr/>
          <p:nvPr/>
        </p:nvSpPr>
        <p:spPr>
          <a:xfrm>
            <a:off x="560296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F7621E-EFF4-4732-8585-0A39BB4E3DE2}"/>
              </a:ext>
            </a:extLst>
          </p:cNvPr>
          <p:cNvSpPr/>
          <p:nvPr/>
        </p:nvSpPr>
        <p:spPr>
          <a:xfrm>
            <a:off x="7255527" y="1658211"/>
            <a:ext cx="440548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db.m3.xlarge, vCPU4, RAM15Gib, Storage 100Gib - 1000 IOPS(provisioned)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5AF410-9075-4D9E-AE69-7F3FDFC05AA6}"/>
              </a:ext>
            </a:extLst>
          </p:cNvPr>
          <p:cNvSpPr/>
          <p:nvPr/>
        </p:nvSpPr>
        <p:spPr>
          <a:xfrm>
            <a:off x="5957578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7641CF-C616-4C19-B312-196E04FA8591}"/>
              </a:ext>
            </a:extLst>
          </p:cNvPr>
          <p:cNvSpPr/>
          <p:nvPr/>
        </p:nvSpPr>
        <p:spPr>
          <a:xfrm>
            <a:off x="1260567" y="3004974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72D6D-C8CC-4715-BDFA-907FC613A296}"/>
              </a:ext>
            </a:extLst>
          </p:cNvPr>
          <p:cNvSpPr txBox="1"/>
          <p:nvPr/>
        </p:nvSpPr>
        <p:spPr>
          <a:xfrm>
            <a:off x="757227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F1B02E-B701-4E3A-8FBD-D109C431C2B4}"/>
              </a:ext>
            </a:extLst>
          </p:cNvPr>
          <p:cNvSpPr/>
          <p:nvPr/>
        </p:nvSpPr>
        <p:spPr>
          <a:xfrm>
            <a:off x="6397653" y="3013152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pic>
        <p:nvPicPr>
          <p:cNvPr id="38" name="Picture 41">
            <a:extLst>
              <a:ext uri="{FF2B5EF4-FFF2-40B4-BE49-F238E27FC236}">
                <a16:creationId xmlns:a16="http://schemas.microsoft.com/office/drawing/2014/main" id="{3167D430-CB94-452E-9154-917B5B2F5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1" y="3190104"/>
            <a:ext cx="521366" cy="6256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D3C542-D089-471A-8FC6-0151AE11D8A3}"/>
              </a:ext>
            </a:extLst>
          </p:cNvPr>
          <p:cNvSpPr txBox="1"/>
          <p:nvPr/>
        </p:nvSpPr>
        <p:spPr>
          <a:xfrm>
            <a:off x="1474898" y="3861830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  <a:endParaRPr lang="en-US" sz="2800" b="1" dirty="0">
              <a:gradFill>
                <a:gsLst>
                  <a:gs pos="50000">
                    <a:schemeClr val="bg1"/>
                  </a:gs>
                  <a:gs pos="0">
                    <a:schemeClr val="bg1"/>
                  </a:gs>
                </a:gsLst>
                <a:lin ang="16200000" scaled="0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7939A2-F2AA-4067-8D1C-1C2F0C7C2AC4}"/>
              </a:ext>
            </a:extLst>
          </p:cNvPr>
          <p:cNvSpPr/>
          <p:nvPr/>
        </p:nvSpPr>
        <p:spPr>
          <a:xfrm>
            <a:off x="2683239" y="3324225"/>
            <a:ext cx="287656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Resource </a:t>
            </a:r>
            <a:r>
              <a:rPr lang="en-US" altLang="ko-KR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LJY_magazine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 Proxy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활성화</a:t>
            </a:r>
            <a:endParaRPr lang="ko-KR" altLang="en-US" dirty="0"/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DBC62C59-FFC2-4A7B-9702-3DB93F0E6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78" y="1701822"/>
            <a:ext cx="521366" cy="6028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ED3FCA8-60A1-442D-9B3A-1EDE14A9FEBD}"/>
              </a:ext>
            </a:extLst>
          </p:cNvPr>
          <p:cNvSpPr txBox="1"/>
          <p:nvPr/>
        </p:nvSpPr>
        <p:spPr>
          <a:xfrm>
            <a:off x="6144285" y="234365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FAA00A-232D-4F75-9E99-1B3CEB580961}"/>
              </a:ext>
            </a:extLst>
          </p:cNvPr>
          <p:cNvSpPr txBox="1"/>
          <p:nvPr/>
        </p:nvSpPr>
        <p:spPr>
          <a:xfrm>
            <a:off x="673132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B415302-676E-4213-B903-CAB2D70C9B22}"/>
              </a:ext>
            </a:extLst>
          </p:cNvPr>
          <p:cNvSpPr/>
          <p:nvPr/>
        </p:nvSpPr>
        <p:spPr>
          <a:xfrm>
            <a:off x="7731645" y="3261777"/>
            <a:ext cx="3929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Runtime Python 3.6, Memory 128MB, Timeout 3, Custom Libraries </a:t>
            </a:r>
            <a:r>
              <a:rPr lang="en-US" altLang="ko-KR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Pymysql</a:t>
            </a:r>
            <a:endParaRPr lang="en-US" altLang="ko-KR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54" name="Picture 145">
            <a:extLst>
              <a:ext uri="{FF2B5EF4-FFF2-40B4-BE49-F238E27FC236}">
                <a16:creationId xmlns:a16="http://schemas.microsoft.com/office/drawing/2014/main" id="{E8305813-2B57-478E-B2BC-150812279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9" y="1645902"/>
            <a:ext cx="544781" cy="6537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17C897-870F-445F-A80E-0707806DB9BC}"/>
              </a:ext>
            </a:extLst>
          </p:cNvPr>
          <p:cNvSpPr txBox="1"/>
          <p:nvPr/>
        </p:nvSpPr>
        <p:spPr>
          <a:xfrm>
            <a:off x="898349" y="2326826"/>
            <a:ext cx="643781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EC2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A5CC01-12C6-4353-B014-B2B9E644C20F}"/>
              </a:ext>
            </a:extLst>
          </p:cNvPr>
          <p:cNvSpPr txBox="1"/>
          <p:nvPr/>
        </p:nvSpPr>
        <p:spPr>
          <a:xfrm>
            <a:off x="389335" y="1044603"/>
            <a:ext cx="11564540" cy="39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장비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54DD1E-1F12-4B90-AF35-3582AB7CBC52}"/>
              </a:ext>
            </a:extLst>
          </p:cNvPr>
          <p:cNvSpPr/>
          <p:nvPr/>
        </p:nvSpPr>
        <p:spPr>
          <a:xfrm>
            <a:off x="389335" y="1449831"/>
            <a:ext cx="11564540" cy="297594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9CAC90-CD7E-49B9-8F46-2CBCEFDB5EC4}"/>
              </a:ext>
            </a:extLst>
          </p:cNvPr>
          <p:cNvSpPr txBox="1"/>
          <p:nvPr/>
        </p:nvSpPr>
        <p:spPr>
          <a:xfrm>
            <a:off x="389335" y="4512700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BF5C1E-B8D4-47DE-9102-DB4062B4F416}"/>
              </a:ext>
            </a:extLst>
          </p:cNvPr>
          <p:cNvSpPr/>
          <p:nvPr/>
        </p:nvSpPr>
        <p:spPr>
          <a:xfrm>
            <a:off x="389335" y="4851254"/>
            <a:ext cx="11564540" cy="163895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BAE5008-2B18-4F22-8DC2-855BB2BF5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3" b="20641"/>
          <a:stretch/>
        </p:blipFill>
        <p:spPr>
          <a:xfrm>
            <a:off x="1966562" y="5066803"/>
            <a:ext cx="4486275" cy="1154952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522760-6047-4493-A60E-95F1D04EF9A4}"/>
              </a:ext>
            </a:extLst>
          </p:cNvPr>
          <p:cNvSpPr/>
          <p:nvPr/>
        </p:nvSpPr>
        <p:spPr>
          <a:xfrm>
            <a:off x="6731327" y="4993565"/>
            <a:ext cx="3640740" cy="134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LOCUST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무료 오픈소스 부하 테스트 도구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장비에 테스트 도구 설치함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6AD28D-5C7F-4D88-95EF-82F67C2C4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26" y="3190373"/>
            <a:ext cx="544781" cy="6537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72EA2A-1451-43B7-9AC8-B71E362597DD}"/>
              </a:ext>
            </a:extLst>
          </p:cNvPr>
          <p:cNvSpPr txBox="1"/>
          <p:nvPr/>
        </p:nvSpPr>
        <p:spPr>
          <a:xfrm>
            <a:off x="6651113" y="3871297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9274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9433" y="206082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9433" y="1626187"/>
            <a:ext cx="7600534" cy="46827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09" y="592613"/>
            <a:ext cx="443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시나리오 파일 코드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7AD5F-D9E5-4130-8AD8-4A5785F8CDED}"/>
              </a:ext>
            </a:extLst>
          </p:cNvPr>
          <p:cNvSpPr txBox="1"/>
          <p:nvPr/>
        </p:nvSpPr>
        <p:spPr>
          <a:xfrm>
            <a:off x="389335" y="1086301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종합 시나리오 파일 코드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E7F6F-52E1-47BD-A684-36D7ED227A55}"/>
              </a:ext>
            </a:extLst>
          </p:cNvPr>
          <p:cNvSpPr/>
          <p:nvPr/>
        </p:nvSpPr>
        <p:spPr>
          <a:xfrm>
            <a:off x="389335" y="1424855"/>
            <a:ext cx="11564540" cy="506535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6A4B666-AE77-4C8D-8A78-343D3E4C7050}"/>
              </a:ext>
            </a:extLst>
          </p:cNvPr>
          <p:cNvSpPr/>
          <p:nvPr/>
        </p:nvSpPr>
        <p:spPr>
          <a:xfrm>
            <a:off x="534479" y="1082597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사전 설정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833" y="1910623"/>
            <a:ext cx="10493405" cy="43547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6E190-69FC-49EC-805D-59733C8F5B98}"/>
              </a:ext>
            </a:extLst>
          </p:cNvPr>
          <p:cNvSpPr txBox="1"/>
          <p:nvPr/>
        </p:nvSpPr>
        <p:spPr>
          <a:xfrm>
            <a:off x="2434726" y="1093012"/>
            <a:ext cx="8958390" cy="36933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동시 요청 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500 / </a:t>
            </a:r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</a:t>
            </a:r>
            <a:endParaRPr lang="ko-KR" altLang="en-US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594E6-CC73-4543-A617-4DA17BEEF5FC}"/>
              </a:ext>
            </a:extLst>
          </p:cNvPr>
          <p:cNvSpPr/>
          <p:nvPr/>
        </p:nvSpPr>
        <p:spPr>
          <a:xfrm>
            <a:off x="534478" y="1593411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테스트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8A59BD-5C65-4EA5-B4A5-EB88EF8CE491}"/>
              </a:ext>
            </a:extLst>
          </p:cNvPr>
          <p:cNvSpPr/>
          <p:nvPr/>
        </p:nvSpPr>
        <p:spPr>
          <a:xfrm>
            <a:off x="4021157" y="3294043"/>
            <a:ext cx="903383" cy="297134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D705CF-4BE4-4468-8C8E-38D7425FE5D6}"/>
              </a:ext>
            </a:extLst>
          </p:cNvPr>
          <p:cNvSpPr/>
          <p:nvPr/>
        </p:nvSpPr>
        <p:spPr>
          <a:xfrm>
            <a:off x="7761223" y="1962743"/>
            <a:ext cx="903383" cy="62325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248D8CF-9CE0-416E-A6DC-1544FA1BA36B}"/>
              </a:ext>
            </a:extLst>
          </p:cNvPr>
          <p:cNvSpPr/>
          <p:nvPr/>
        </p:nvSpPr>
        <p:spPr>
          <a:xfrm>
            <a:off x="4901568" y="5640611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9461EF-43AF-440D-9575-D5B1AA8E6E35}"/>
              </a:ext>
            </a:extLst>
          </p:cNvPr>
          <p:cNvSpPr/>
          <p:nvPr/>
        </p:nvSpPr>
        <p:spPr>
          <a:xfrm>
            <a:off x="5225586" y="5656705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24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AF8E993-F96C-46FE-AEF1-789556C36050}"/>
              </a:ext>
            </a:extLst>
          </p:cNvPr>
          <p:cNvSpPr/>
          <p:nvPr/>
        </p:nvSpPr>
        <p:spPr>
          <a:xfrm>
            <a:off x="4627446" y="5865926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8939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3798" y="961945"/>
            <a:ext cx="7262797" cy="53917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B3F4EC-6083-4DB2-A9F8-430D25CC69EA}"/>
              </a:ext>
            </a:extLst>
          </p:cNvPr>
          <p:cNvSpPr/>
          <p:nvPr/>
        </p:nvSpPr>
        <p:spPr>
          <a:xfrm>
            <a:off x="2434728" y="2963537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DF90C-DA81-4EA6-965D-ABB463CBAE17}"/>
              </a:ext>
            </a:extLst>
          </p:cNvPr>
          <p:cNvSpPr/>
          <p:nvPr/>
        </p:nvSpPr>
        <p:spPr>
          <a:xfrm>
            <a:off x="2434728" y="5431315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보안성 리뷰</a:t>
            </a: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3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서비스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E9F03-F039-401D-BA4A-EA52ED7E8752}"/>
              </a:ext>
            </a:extLst>
          </p:cNvPr>
          <p:cNvSpPr txBox="1"/>
          <p:nvPr/>
        </p:nvSpPr>
        <p:spPr>
          <a:xfrm>
            <a:off x="203201" y="3696547"/>
            <a:ext cx="22880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en-US" altLang="ko-KR" dirty="0"/>
              <a:t>VPC, Routing,</a:t>
            </a:r>
          </a:p>
          <a:p>
            <a:pPr algn="ctr"/>
            <a:r>
              <a:rPr lang="en-US" altLang="ko-KR" dirty="0"/>
              <a:t>NAT Gateway,</a:t>
            </a:r>
          </a:p>
          <a:p>
            <a:pPr algn="ctr"/>
            <a:r>
              <a:rPr lang="en-US" altLang="ko-KR" dirty="0"/>
              <a:t>Subnet</a:t>
            </a:r>
          </a:p>
          <a:p>
            <a:pPr algn="ctr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도메인별로 </a:t>
            </a:r>
            <a:r>
              <a:rPr lang="en-US" altLang="ko-KR" dirty="0"/>
              <a:t>VPC</a:t>
            </a:r>
            <a:r>
              <a:rPr lang="ko-KR" altLang="en-US" dirty="0"/>
              <a:t>를 구성하여 격리된 네트워크 환경 구성 </a:t>
            </a:r>
            <a:r>
              <a:rPr lang="en-US" altLang="ko-KR" dirty="0"/>
              <a:t>(A/B </a:t>
            </a:r>
            <a:r>
              <a:rPr lang="ko-KR" altLang="en-US" dirty="0"/>
              <a:t>클래스 </a:t>
            </a:r>
            <a:r>
              <a:rPr lang="en-US" altLang="ko-KR" dirty="0"/>
              <a:t>IP </a:t>
            </a:r>
            <a:r>
              <a:rPr lang="ko-KR" altLang="en-US" dirty="0"/>
              <a:t>대역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NAT Gateway</a:t>
            </a:r>
            <a:r>
              <a:rPr lang="ko-KR" altLang="en-US" dirty="0"/>
              <a:t>에 </a:t>
            </a:r>
            <a:r>
              <a:rPr lang="en-US" altLang="ko-KR" dirty="0"/>
              <a:t>Elastic IP</a:t>
            </a:r>
            <a:r>
              <a:rPr lang="ko-KR" altLang="en-US" dirty="0"/>
              <a:t>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 망과 통신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0FBF-5141-41F4-98F4-FA6D67C31D32}"/>
              </a:ext>
            </a:extLst>
          </p:cNvPr>
          <p:cNvSpPr txBox="1"/>
          <p:nvPr/>
        </p:nvSpPr>
        <p:spPr>
          <a:xfrm>
            <a:off x="4991338" y="4119812"/>
            <a:ext cx="200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en-US" altLang="ko-KR" dirty="0"/>
              <a:t>Security Group</a:t>
            </a:r>
            <a:r>
              <a:rPr lang="ko-KR" altLang="en-US" dirty="0"/>
              <a:t>과 </a:t>
            </a:r>
            <a:r>
              <a:rPr lang="en-US" altLang="ko-KR" dirty="0"/>
              <a:t>ACL</a:t>
            </a:r>
            <a:r>
              <a:rPr lang="ko-KR" altLang="en-US" dirty="0"/>
              <a:t>을 적용하여 특정 </a:t>
            </a:r>
            <a:r>
              <a:rPr lang="en-US" altLang="ko-KR" dirty="0"/>
              <a:t>Lambda </a:t>
            </a:r>
            <a:r>
              <a:rPr lang="ko-KR" altLang="en-US" dirty="0"/>
              <a:t>함수만 접근할 수 있도록 제어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6E997-CBDE-438D-872A-564D368E810F}"/>
              </a:ext>
            </a:extLst>
          </p:cNvPr>
          <p:cNvSpPr txBox="1"/>
          <p:nvPr/>
        </p:nvSpPr>
        <p:spPr>
          <a:xfrm>
            <a:off x="7412437" y="4074197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도메인별로 시스템 및 관리 계정을 나누어 권한 및 정책을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C1F3-F962-4882-B375-47BC2BC34D94}"/>
              </a:ext>
            </a:extLst>
          </p:cNvPr>
          <p:cNvSpPr txBox="1"/>
          <p:nvPr/>
        </p:nvSpPr>
        <p:spPr>
          <a:xfrm>
            <a:off x="9684798" y="4070506"/>
            <a:ext cx="23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 내 사용자 접근 및 권한 제어 </a:t>
            </a:r>
            <a:r>
              <a:rPr lang="en-US" altLang="ko-KR" dirty="0"/>
              <a:t>(</a:t>
            </a:r>
            <a:r>
              <a:rPr lang="ko-KR" altLang="en-US" dirty="0"/>
              <a:t>자격 증명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83344-8BA1-4503-AC90-EBFFD36D7CD9}"/>
              </a:ext>
            </a:extLst>
          </p:cNvPr>
          <p:cNvSpPr txBox="1"/>
          <p:nvPr/>
        </p:nvSpPr>
        <p:spPr>
          <a:xfrm>
            <a:off x="2573601" y="4078884"/>
            <a:ext cx="2288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en-US" altLang="ko-KR" dirty="0"/>
              <a:t>private subnet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인프라 관리용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</a:t>
            </a:r>
            <a:r>
              <a:rPr lang="ko-KR" altLang="en-US" dirty="0" err="1"/>
              <a:t>접근해야되므로</a:t>
            </a:r>
            <a:r>
              <a:rPr lang="ko-KR" altLang="en-US" dirty="0"/>
              <a:t> </a:t>
            </a:r>
            <a:r>
              <a:rPr lang="en-US" altLang="ko-KR" dirty="0"/>
              <a:t>public subnet</a:t>
            </a:r>
            <a:r>
              <a:rPr lang="ko-KR" altLang="en-US" dirty="0"/>
              <a:t>으로 구성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0DDF3CF-2F03-42C3-985D-4E9CBEA0E10B}"/>
              </a:ext>
            </a:extLst>
          </p:cNvPr>
          <p:cNvSpPr/>
          <p:nvPr/>
        </p:nvSpPr>
        <p:spPr>
          <a:xfrm>
            <a:off x="413656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21C1D-45F5-4802-AA55-4FC3715183CE}"/>
              </a:ext>
            </a:extLst>
          </p:cNvPr>
          <p:cNvSpPr txBox="1"/>
          <p:nvPr/>
        </p:nvSpPr>
        <p:spPr>
          <a:xfrm>
            <a:off x="601737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</a:t>
            </a:r>
          </a:p>
        </p:txBody>
      </p:sp>
      <p:pic>
        <p:nvPicPr>
          <p:cNvPr id="49" name="Picture 24">
            <a:extLst>
              <a:ext uri="{FF2B5EF4-FFF2-40B4-BE49-F238E27FC236}">
                <a16:creationId xmlns:a16="http://schemas.microsoft.com/office/drawing/2014/main" id="{68F193BB-8315-40C7-842A-FB970377A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6" y="1808884"/>
            <a:ext cx="1070459" cy="130239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D5FCBD2-FE55-4FD0-94D0-07AC09B2B75D}"/>
              </a:ext>
            </a:extLst>
          </p:cNvPr>
          <p:cNvSpPr/>
          <p:nvPr/>
        </p:nvSpPr>
        <p:spPr>
          <a:xfrm>
            <a:off x="2706448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31649-7C99-4941-9C7C-E855CFE5DB5B}"/>
              </a:ext>
            </a:extLst>
          </p:cNvPr>
          <p:cNvSpPr txBox="1"/>
          <p:nvPr/>
        </p:nvSpPr>
        <p:spPr>
          <a:xfrm>
            <a:off x="2894529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Subnet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ABD772-C9F7-4AE1-8412-797E4BE981CD}"/>
              </a:ext>
            </a:extLst>
          </p:cNvPr>
          <p:cNvSpPr/>
          <p:nvPr/>
        </p:nvSpPr>
        <p:spPr>
          <a:xfrm>
            <a:off x="495565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BED489-5C0F-48B8-A4C5-D1CBDEBACC74}"/>
              </a:ext>
            </a:extLst>
          </p:cNvPr>
          <p:cNvSpPr txBox="1"/>
          <p:nvPr/>
        </p:nvSpPr>
        <p:spPr>
          <a:xfrm>
            <a:off x="5143732" y="3065977"/>
            <a:ext cx="1762635" cy="6294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Security Group/</a:t>
            </a:r>
          </a:p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ACL</a:t>
            </a:r>
            <a:endParaRPr lang="ko-KR" altLang="en-US" b="1" spc="-15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5C95EC-9171-465A-9422-5552A68E3D3E}"/>
              </a:ext>
            </a:extLst>
          </p:cNvPr>
          <p:cNvSpPr/>
          <p:nvPr/>
        </p:nvSpPr>
        <p:spPr>
          <a:xfrm>
            <a:off x="737787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D19B7A-6E73-42CF-824C-912AA57DF4CB}"/>
              </a:ext>
            </a:extLst>
          </p:cNvPr>
          <p:cNvSpPr txBox="1"/>
          <p:nvPr/>
        </p:nvSpPr>
        <p:spPr>
          <a:xfrm>
            <a:off x="7565952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58" name="Picture 24">
            <a:extLst>
              <a:ext uri="{FF2B5EF4-FFF2-40B4-BE49-F238E27FC236}">
                <a16:creationId xmlns:a16="http://schemas.microsoft.com/office/drawing/2014/main" id="{4958C04A-75DC-44A5-9FCD-0FB3A480D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88" y="1808884"/>
            <a:ext cx="688765" cy="1302393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8EE72EC9-4A2E-4A78-AFE6-AC57E2E88D47}"/>
              </a:ext>
            </a:extLst>
          </p:cNvPr>
          <p:cNvSpPr/>
          <p:nvPr/>
        </p:nvSpPr>
        <p:spPr>
          <a:xfrm>
            <a:off x="10002059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85A182-F98A-401C-B71C-5C474BF38661}"/>
              </a:ext>
            </a:extLst>
          </p:cNvPr>
          <p:cNvSpPr txBox="1"/>
          <p:nvPr/>
        </p:nvSpPr>
        <p:spPr>
          <a:xfrm>
            <a:off x="10190140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61" name="Picture 24">
            <a:extLst>
              <a:ext uri="{FF2B5EF4-FFF2-40B4-BE49-F238E27FC236}">
                <a16:creationId xmlns:a16="http://schemas.microsoft.com/office/drawing/2014/main" id="{4874EEC2-F9B4-40FA-B84B-7D6D0D3E5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29" y="1817805"/>
            <a:ext cx="1070459" cy="1284550"/>
          </a:xfrm>
          <a:prstGeom prst="rect">
            <a:avLst/>
          </a:prstGeom>
        </p:spPr>
      </p:pic>
      <p:grpSp>
        <p:nvGrpSpPr>
          <p:cNvPr id="63" name="Group 21">
            <a:extLst>
              <a:ext uri="{FF2B5EF4-FFF2-40B4-BE49-F238E27FC236}">
                <a16:creationId xmlns:a16="http://schemas.microsoft.com/office/drawing/2014/main" id="{B9492414-7FCC-48EE-BFB2-0E9D2CDE07BC}"/>
              </a:ext>
            </a:extLst>
          </p:cNvPr>
          <p:cNvGrpSpPr>
            <a:grpSpLocks/>
          </p:cNvGrpSpPr>
          <p:nvPr/>
        </p:nvGrpSpPr>
        <p:grpSpPr bwMode="auto">
          <a:xfrm>
            <a:off x="5222547" y="1919386"/>
            <a:ext cx="928615" cy="918521"/>
            <a:chOff x="545458" y="4783771"/>
            <a:chExt cx="2293787" cy="1733798"/>
          </a:xfrm>
        </p:grpSpPr>
        <p:sp>
          <p:nvSpPr>
            <p:cNvPr id="64" name="Rounded Rectangle 14">
              <a:extLst>
                <a:ext uri="{FF2B5EF4-FFF2-40B4-BE49-F238E27FC236}">
                  <a16:creationId xmlns:a16="http://schemas.microsoft.com/office/drawing/2014/main" id="{F7DCAF7B-2BE0-4AE5-868E-0EC9BBAF54C6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15">
              <a:extLst>
                <a:ext uri="{FF2B5EF4-FFF2-40B4-BE49-F238E27FC236}">
                  <a16:creationId xmlns:a16="http://schemas.microsoft.com/office/drawing/2014/main" id="{8512277E-5B80-44A3-A8DE-11D5BD05B06C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66" name="Picture 74">
            <a:extLst>
              <a:ext uri="{FF2B5EF4-FFF2-40B4-BE49-F238E27FC236}">
                <a16:creationId xmlns:a16="http://schemas.microsoft.com/office/drawing/2014/main" id="{44864A5A-FEA3-440D-BCB2-8091D21C39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49" y="2305381"/>
            <a:ext cx="781735" cy="806953"/>
          </a:xfrm>
          <a:prstGeom prst="rect">
            <a:avLst/>
          </a:prstGeom>
        </p:spPr>
      </p:pic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B249DECD-E2BD-4A46-84A0-B335044E98AC}"/>
              </a:ext>
            </a:extLst>
          </p:cNvPr>
          <p:cNvSpPr/>
          <p:nvPr/>
        </p:nvSpPr>
        <p:spPr>
          <a:xfrm>
            <a:off x="3150550" y="1848645"/>
            <a:ext cx="1298722" cy="128460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69" name="Picture 35">
            <a:extLst>
              <a:ext uri="{FF2B5EF4-FFF2-40B4-BE49-F238E27FC236}">
                <a16:creationId xmlns:a16="http://schemas.microsoft.com/office/drawing/2014/main" id="{2E9FA011-9A7E-497C-A806-390647584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938" y="1686253"/>
            <a:ext cx="659787" cy="7374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2846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점검항목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3D072C-E4B8-4C58-93AF-EAF62E6BBC18}"/>
              </a:ext>
            </a:extLst>
          </p:cNvPr>
          <p:cNvGraphicFramePr>
            <a:graphicFrameLocks noGrp="1"/>
          </p:cNvGraphicFramePr>
          <p:nvPr/>
        </p:nvGraphicFramePr>
        <p:xfrm>
          <a:off x="805070" y="2435087"/>
          <a:ext cx="5446644" cy="4285135"/>
        </p:xfrm>
        <a:graphic>
          <a:graphicData uri="http://schemas.openxmlformats.org/drawingml/2006/table">
            <a:tbl>
              <a:tblPr/>
              <a:tblGrid>
                <a:gridCol w="368128">
                  <a:extLst>
                    <a:ext uri="{9D8B030D-6E8A-4147-A177-3AD203B41FA5}">
                      <a16:colId xmlns:a16="http://schemas.microsoft.com/office/drawing/2014/main" val="3790997116"/>
                    </a:ext>
                  </a:extLst>
                </a:gridCol>
                <a:gridCol w="1251326">
                  <a:extLst>
                    <a:ext uri="{9D8B030D-6E8A-4147-A177-3AD203B41FA5}">
                      <a16:colId xmlns:a16="http://schemas.microsoft.com/office/drawing/2014/main" val="374149492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3324888162"/>
                    </a:ext>
                  </a:extLst>
                </a:gridCol>
                <a:gridCol w="956406">
                  <a:extLst>
                    <a:ext uri="{9D8B030D-6E8A-4147-A177-3AD203B41FA5}">
                      <a16:colId xmlns:a16="http://schemas.microsoft.com/office/drawing/2014/main" val="3742373793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4144682937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109840425"/>
                    </a:ext>
                  </a:extLst>
                </a:gridCol>
              </a:tblGrid>
              <a:tr h="383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No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.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Risk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Exploitability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Prevalence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Detectability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Technical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Impacts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03970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Injection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3727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2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A2:2017-Broken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Authentication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417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3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A3:2017-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Sens.Data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Exposure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7911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4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A4:2017-XML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External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Entities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(XXE)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Easy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249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5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A5:2017-Broken Access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Control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792004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6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A6:2017-Security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Misconfiguration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1803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7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A7:2017-Cross-Site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Scripting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(XSS)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7790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8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A8:2017-Insecure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Deserialization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08935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9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A9:2017-Vulnerable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Components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78326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10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A10:2017-Insufficient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Logging&amp;Monitoring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291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801F5B9-71B4-4BCD-8F47-20DD20F8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35" y="926518"/>
            <a:ext cx="2407153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TOP 10 2017</a:t>
            </a:r>
          </a:p>
        </p:txBody>
      </p:sp>
      <p:pic>
        <p:nvPicPr>
          <p:cNvPr id="1025" name="image12.png">
            <a:extLst>
              <a:ext uri="{FF2B5EF4-FFF2-40B4-BE49-F238E27FC236}">
                <a16:creationId xmlns:a16="http://schemas.microsoft.com/office/drawing/2014/main" id="{85F4A3F3-85BA-4879-BF42-46BFA69B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6" y="1295862"/>
            <a:ext cx="4438650" cy="1038225"/>
          </a:xfrm>
          <a:prstGeom prst="rect">
            <a:avLst/>
          </a:prstGeom>
          <a:solidFill>
            <a:srgbClr val="FCCB1D"/>
          </a:solidFill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CFD1FF7-678D-4AB2-A5A9-2D94AF37052B}"/>
              </a:ext>
            </a:extLst>
          </p:cNvPr>
          <p:cNvGraphicFramePr>
            <a:graphicFrameLocks noGrp="1"/>
          </p:cNvGraphicFramePr>
          <p:nvPr/>
        </p:nvGraphicFramePr>
        <p:xfrm>
          <a:off x="7082463" y="1351721"/>
          <a:ext cx="4775603" cy="5347895"/>
        </p:xfrm>
        <a:graphic>
          <a:graphicData uri="http://schemas.openxmlformats.org/drawingml/2006/table">
            <a:tbl>
              <a:tblPr/>
              <a:tblGrid>
                <a:gridCol w="417563">
                  <a:extLst>
                    <a:ext uri="{9D8B030D-6E8A-4147-A177-3AD203B41FA5}">
                      <a16:colId xmlns:a16="http://schemas.microsoft.com/office/drawing/2014/main" val="1195185395"/>
                    </a:ext>
                  </a:extLst>
                </a:gridCol>
                <a:gridCol w="1468290">
                  <a:extLst>
                    <a:ext uri="{9D8B030D-6E8A-4147-A177-3AD203B41FA5}">
                      <a16:colId xmlns:a16="http://schemas.microsoft.com/office/drawing/2014/main" val="1820245208"/>
                    </a:ext>
                  </a:extLst>
                </a:gridCol>
                <a:gridCol w="817218">
                  <a:extLst>
                    <a:ext uri="{9D8B030D-6E8A-4147-A177-3AD203B41FA5}">
                      <a16:colId xmlns:a16="http://schemas.microsoft.com/office/drawing/2014/main" val="2665651716"/>
                    </a:ext>
                  </a:extLst>
                </a:gridCol>
                <a:gridCol w="816775">
                  <a:extLst>
                    <a:ext uri="{9D8B030D-6E8A-4147-A177-3AD203B41FA5}">
                      <a16:colId xmlns:a16="http://schemas.microsoft.com/office/drawing/2014/main" val="1575349637"/>
                    </a:ext>
                  </a:extLst>
                </a:gridCol>
                <a:gridCol w="1255757">
                  <a:extLst>
                    <a:ext uri="{9D8B030D-6E8A-4147-A177-3AD203B41FA5}">
                      <a16:colId xmlns:a16="http://schemas.microsoft.com/office/drawing/2014/main" val="209220758"/>
                    </a:ext>
                  </a:extLst>
                </a:gridCol>
              </a:tblGrid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Order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Guideline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Benefit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Impl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Difficulty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Requirements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04901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TLS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Configuration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51555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 Loading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827648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Redirections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from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HTTP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70114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Strict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Transport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3633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X-Frame-Options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12311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Cross-site Request Forgery Tokenization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UNKNOWN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Varies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565843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Cookies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419116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X-Content-Type-Options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767787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9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contribute.json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Mozilla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Mozilla 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313090"/>
                  </a:ext>
                </a:extLst>
              </a:tr>
              <a:tr h="483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Content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Policy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8998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Cross-origin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Sharing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56575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Referrer Policy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5471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X-XSS-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Protection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all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new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b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existing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493709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robots.txt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Optional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8065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Subresource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Integrity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baseline="30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‡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770768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F0DE791-E24C-4168-BFE1-87353BD7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276" y="926518"/>
            <a:ext cx="3413756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Web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Security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Guidelines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52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CFAA91-1B23-442B-BF4F-08C56334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75" y="1480503"/>
            <a:ext cx="9307449" cy="4784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EB6F53-D81D-4580-B05F-63DA6027DE74}"/>
              </a:ext>
            </a:extLst>
          </p:cNvPr>
          <p:cNvSpPr/>
          <p:nvPr/>
        </p:nvSpPr>
        <p:spPr>
          <a:xfrm>
            <a:off x="893681" y="947600"/>
            <a:ext cx="9005693" cy="585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OWASP TOP 10 테스트 도구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ZAP(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Zed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Attack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Proxy)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300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  <a:hlinkClick r:id="rId4"/>
              </a:rPr>
              <a:t>https://www.owasp.org/index.php/OWASP_Zed_Attack_Proxy_Project</a:t>
            </a:r>
            <a:endParaRPr kumimoji="0" lang="ko-KR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4CA3B-F8C5-460E-8D0C-3F15A2DA2395}"/>
              </a:ext>
            </a:extLst>
          </p:cNvPr>
          <p:cNvSpPr/>
          <p:nvPr/>
        </p:nvSpPr>
        <p:spPr>
          <a:xfrm>
            <a:off x="2980549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REST API :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https://7b6bueel76.execute-api.ap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-northeast-1.amazonasws.com/default/</a:t>
            </a:r>
            <a:r>
              <a:rPr kumimoji="0" lang="en-US" altLang="ko-KR" sz="1000" b="1" i="0" u="sng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LJY_magazine</a:t>
            </a:r>
            <a:endParaRPr kumimoji="0" lang="ko-KR" altLang="ko-KR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4A70EE-0CD8-43BA-8201-D33B0D26FE06}"/>
              </a:ext>
            </a:extLst>
          </p:cNvPr>
          <p:cNvSpPr/>
          <p:nvPr/>
        </p:nvSpPr>
        <p:spPr>
          <a:xfrm>
            <a:off x="3818561" y="434042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개발 단계에서 개발자가 손쉽게 스스로 보안 취약점을</a:t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발견하고 조치할 수 있도록 하는 오픈소스 제품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CF265-E674-49B1-B7C4-6A6EE1C588C8}"/>
              </a:ext>
            </a:extLst>
          </p:cNvPr>
          <p:cNvSpPr/>
          <p:nvPr/>
        </p:nvSpPr>
        <p:spPr>
          <a:xfrm>
            <a:off x="2980549" y="947600"/>
            <a:ext cx="2744390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EF19E2D-8724-40A7-9BC5-2134F41E0A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5241" y="656004"/>
            <a:ext cx="312461" cy="299425"/>
          </a:xfrm>
          <a:prstGeom prst="bentConnector3">
            <a:avLst>
              <a:gd name="adj1" fmla="val 100895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E6CBCE8-81F0-4496-8EAE-2D2FCBEF5B43}"/>
              </a:ext>
            </a:extLst>
          </p:cNvPr>
          <p:cNvCxnSpPr/>
          <p:nvPr/>
        </p:nvCxnSpPr>
        <p:spPr>
          <a:xfrm>
            <a:off x="3818561" y="539108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사례 분석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24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Observatory by Mozilla - Mozilla Firefox">
            <a:extLst>
              <a:ext uri="{FF2B5EF4-FFF2-40B4-BE49-F238E27FC236}">
                <a16:creationId xmlns:a16="http://schemas.microsoft.com/office/drawing/2014/main" id="{E761B38C-759D-4BFC-97FD-D1001969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7500" r="1806" b="42528"/>
          <a:stretch/>
        </p:blipFill>
        <p:spPr>
          <a:xfrm>
            <a:off x="1528395" y="1654754"/>
            <a:ext cx="8151579" cy="480238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73F860-DEFD-405A-B39E-A2BD3FB79AD1}"/>
              </a:ext>
            </a:extLst>
          </p:cNvPr>
          <p:cNvSpPr/>
          <p:nvPr/>
        </p:nvSpPr>
        <p:spPr>
          <a:xfrm>
            <a:off x="894164" y="1005510"/>
            <a:ext cx="5255191" cy="605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Mozilla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Web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Security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Guidelines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테스트 도구: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b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Observatory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(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4"/>
              </a:rPr>
              <a:t>https://observatory.mozilla.org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)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BB1338-C94F-4E31-BBEA-6D01D23B933B}"/>
              </a:ext>
            </a:extLst>
          </p:cNvPr>
          <p:cNvSpPr/>
          <p:nvPr/>
        </p:nvSpPr>
        <p:spPr>
          <a:xfrm>
            <a:off x="2913961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정적 컨텐츠 전송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https://d7ktzq58tmehf.cloudfront.net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38897-C801-45D5-A08E-0145A7D00398}"/>
              </a:ext>
            </a:extLst>
          </p:cNvPr>
          <p:cNvSpPr/>
          <p:nvPr/>
        </p:nvSpPr>
        <p:spPr>
          <a:xfrm>
            <a:off x="953798" y="1324075"/>
            <a:ext cx="1809280" cy="249895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CEF1FB-8746-4433-998C-559A2B0B0FE1}"/>
              </a:ext>
            </a:extLst>
          </p:cNvPr>
          <p:cNvSpPr/>
          <p:nvPr/>
        </p:nvSpPr>
        <p:spPr>
          <a:xfrm>
            <a:off x="5059017" y="724719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웹 서버가 최상의 보안 설정을 갖추고 있는지를</a:t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확인할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수있는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 온라인 스캐너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F05AD2-C98F-43B2-A30E-329EECE5DA8C}"/>
              </a:ext>
            </a:extLst>
          </p:cNvPr>
          <p:cNvCxnSpPr/>
          <p:nvPr/>
        </p:nvCxnSpPr>
        <p:spPr>
          <a:xfrm>
            <a:off x="5059017" y="829785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3EE61D-9D88-40E0-9661-8461F80B4562}"/>
              </a:ext>
            </a:extLst>
          </p:cNvPr>
          <p:cNvCxnSpPr/>
          <p:nvPr/>
        </p:nvCxnSpPr>
        <p:spPr>
          <a:xfrm flipV="1">
            <a:off x="2613991" y="961945"/>
            <a:ext cx="2445026" cy="362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00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 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34A0B-1968-4E87-BA1C-9B87ED76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14" y="1124006"/>
            <a:ext cx="7799318" cy="367513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6A7252-444C-4B4C-B50D-72CA3BC44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Header가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없음, 불완전하거나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Cache-control이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</a:b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및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Pragma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HTTP 헤더 세트 없어서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Low에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해당하는 항목이 2개가 나타난다.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AF429-55CD-4BC7-B459-287932E4AD79}"/>
              </a:ext>
            </a:extLst>
          </p:cNvPr>
          <p:cNvGraphicFramePr>
            <a:graphicFrameLocks noGrp="1"/>
          </p:cNvGraphicFramePr>
          <p:nvPr/>
        </p:nvGraphicFramePr>
        <p:xfrm>
          <a:off x="2221569" y="4819021"/>
          <a:ext cx="7748862" cy="1022979"/>
        </p:xfrm>
        <a:graphic>
          <a:graphicData uri="http://schemas.openxmlformats.org/drawingml/2006/table">
            <a:tbl>
              <a:tblPr/>
              <a:tblGrid>
                <a:gridCol w="441869">
                  <a:extLst>
                    <a:ext uri="{9D8B030D-6E8A-4147-A177-3AD203B41FA5}">
                      <a16:colId xmlns:a16="http://schemas.microsoft.com/office/drawing/2014/main" val="1196648513"/>
                    </a:ext>
                  </a:extLst>
                </a:gridCol>
                <a:gridCol w="4732015">
                  <a:extLst>
                    <a:ext uri="{9D8B030D-6E8A-4147-A177-3AD203B41FA5}">
                      <a16:colId xmlns:a16="http://schemas.microsoft.com/office/drawing/2014/main" val="1438323844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3004329192"/>
                    </a:ext>
                  </a:extLst>
                </a:gridCol>
                <a:gridCol w="1451856">
                  <a:extLst>
                    <a:ext uri="{9D8B030D-6E8A-4147-A177-3AD203B41FA5}">
                      <a16:colId xmlns:a16="http://schemas.microsoft.com/office/drawing/2014/main" val="4165365932"/>
                    </a:ext>
                  </a:extLst>
                </a:gridCol>
              </a:tblGrid>
              <a:tr h="2769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Risk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Level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Instances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(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url수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)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880221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Incomplete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Cache-control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and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Pragma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HTTP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Set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005163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X-Content-Type-Options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Missing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5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3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9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D7F6C-171B-4255-9B73-666FFBD8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37"/>
          <a:stretch/>
        </p:blipFill>
        <p:spPr>
          <a:xfrm>
            <a:off x="474496" y="1016000"/>
            <a:ext cx="5323329" cy="30689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B7B60F-B27A-4A3D-935B-C490A989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29" y="2881023"/>
            <a:ext cx="6877770" cy="299288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064D71E-B05C-406A-AE0F-B71D887A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X-Content-Type-Options, X-Frame-Options, X-XSS-Protection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등의 헤더가 존재하지 않고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Content Security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정책 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가 존재하지 않아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F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라는 결과가 나왔다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ECD70C-4605-48AF-8C5F-4D7B45D77D64}"/>
              </a:ext>
            </a:extLst>
          </p:cNvPr>
          <p:cNvSpPr/>
          <p:nvPr/>
        </p:nvSpPr>
        <p:spPr>
          <a:xfrm>
            <a:off x="6275060" y="3553505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18F688-A1D2-41EF-9A3E-99F6D2FB33EB}"/>
              </a:ext>
            </a:extLst>
          </p:cNvPr>
          <p:cNvSpPr/>
          <p:nvPr/>
        </p:nvSpPr>
        <p:spPr>
          <a:xfrm>
            <a:off x="6275060" y="4335119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EEFC67-2444-484E-A3D3-03E21830633A}"/>
              </a:ext>
            </a:extLst>
          </p:cNvPr>
          <p:cNvSpPr/>
          <p:nvPr/>
        </p:nvSpPr>
        <p:spPr>
          <a:xfrm>
            <a:off x="6275060" y="5107892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74399A-0B18-4B20-9074-3CBA259DCF40}"/>
              </a:ext>
            </a:extLst>
          </p:cNvPr>
          <p:cNvSpPr/>
          <p:nvPr/>
        </p:nvSpPr>
        <p:spPr>
          <a:xfrm>
            <a:off x="6275060" y="530004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FB75DCA-50E8-429D-BFB6-AE39FF703F8E}"/>
              </a:ext>
            </a:extLst>
          </p:cNvPr>
          <p:cNvSpPr/>
          <p:nvPr/>
        </p:nvSpPr>
        <p:spPr>
          <a:xfrm>
            <a:off x="6275060" y="549882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98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3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C705E6-022F-4107-82AE-4689F054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 r="4033"/>
          <a:stretch/>
        </p:blipFill>
        <p:spPr>
          <a:xfrm>
            <a:off x="490194" y="1882037"/>
            <a:ext cx="11357250" cy="34318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F98E3A-25F9-4B5D-8208-37B7DFABE29F}"/>
              </a:ext>
            </a:extLst>
          </p:cNvPr>
          <p:cNvSpPr/>
          <p:nvPr/>
        </p:nvSpPr>
        <p:spPr>
          <a:xfrm>
            <a:off x="3521760" y="5972999"/>
            <a:ext cx="4867847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함수코드에 보안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Header를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133950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7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image1.png">
            <a:extLst>
              <a:ext uri="{FF2B5EF4-FFF2-40B4-BE49-F238E27FC236}">
                <a16:creationId xmlns:a16="http://schemas.microsoft.com/office/drawing/2014/main" id="{5AF62B1A-1944-4E2F-A643-B6347F2E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458" y="1105451"/>
            <a:ext cx="9900122" cy="481827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3F5B54-662D-41B7-AB38-B00B40F2DA7D}"/>
              </a:ext>
            </a:extLst>
          </p:cNvPr>
          <p:cNvSpPr/>
          <p:nvPr/>
        </p:nvSpPr>
        <p:spPr>
          <a:xfrm>
            <a:off x="1297420" y="5446229"/>
            <a:ext cx="214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&lt;응답 처리 흐름 &gt;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C81AB-E44B-41F7-8F79-9238787C1341}"/>
              </a:ext>
            </a:extLst>
          </p:cNvPr>
          <p:cNvSpPr/>
          <p:nvPr/>
        </p:nvSpPr>
        <p:spPr>
          <a:xfrm>
            <a:off x="2216423" y="6119193"/>
            <a:ext cx="7759153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응답 헤더를 변경하는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보안헤더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87538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0B6F6A-C6A1-45DB-A126-BD058CB8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22" r="31998" b="27627"/>
          <a:stretch/>
        </p:blipFill>
        <p:spPr>
          <a:xfrm>
            <a:off x="1088653" y="1715109"/>
            <a:ext cx="10519190" cy="30824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0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OWASP ZAP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37C565-8809-4C1F-8A8A-4F57AE524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3" b="86445"/>
          <a:stretch/>
        </p:blipFill>
        <p:spPr>
          <a:xfrm>
            <a:off x="6348248" y="1715109"/>
            <a:ext cx="5096946" cy="531749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4483C958-C763-478C-8436-D4D15857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534333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 및 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추가해 줌으로써 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캐싱을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제어할 수 있게 되어 기존의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해당하는 문제가 해결되었다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600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6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DC4D9B-609D-475B-AF09-6E21B677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3" y="1017411"/>
            <a:ext cx="4763468" cy="3216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ED211-7C50-4553-8B49-671FC8D9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41" y="2302256"/>
            <a:ext cx="7768369" cy="353833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16D79DA-704C-43D6-B3D9-B7C8B4F24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996082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보안헤더를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추가한 결과 기존에 나타났던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들이 추가돼서 보안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A+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의 결과를 얻을 수 있었다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36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10215154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내구성 및 확장성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(S3, 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2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F5F128-FF06-4742-85AD-2AEF2CD15C2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CF9F044-6126-4672-9451-0966F71E2A3C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B1BD68-349C-4DE6-A326-00772781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61288"/>
              <a:ext cx="1527025" cy="17578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E688BE-9F2D-4B5A-9C42-C38A28A6C4C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확장성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8CB4-7D5B-4FA2-B826-5A4FC528F870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다중 가용영역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(Multi-AZ 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auto-failover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환경을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52CEC-2268-4D8C-8A53-A46364DB6424}"/>
              </a:ext>
            </a:extLst>
          </p:cNvPr>
          <p:cNvSpPr txBox="1"/>
          <p:nvPr/>
        </p:nvSpPr>
        <p:spPr>
          <a:xfrm>
            <a:off x="3408056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내구성이</a:t>
            </a:r>
            <a:r>
              <a:rPr lang="en-US" altLang="ko-KR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가용성이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99.99%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S3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이용하여 고가용성 스토리지 환경을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33C02-E556-41F1-9123-363724E33E4F}"/>
              </a:ext>
            </a:extLst>
          </p:cNvPr>
          <p:cNvSpPr txBox="1"/>
          <p:nvPr/>
        </p:nvSpPr>
        <p:spPr>
          <a:xfrm>
            <a:off x="6126186" y="4342999"/>
            <a:ext cx="2850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메모리를 할당량을 변경함으로써 성능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Scale-Up, Down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확장을 위해서 별도 인프라 없이 코드만 추가하면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C5F99-2933-4B48-8186-9365914BD58E}"/>
              </a:ext>
            </a:extLst>
          </p:cNvPr>
          <p:cNvSpPr txBox="1"/>
          <p:nvPr/>
        </p:nvSpPr>
        <p:spPr>
          <a:xfrm>
            <a:off x="9271827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및 </a:t>
            </a:r>
            <a:r>
              <a:rPr lang="en-US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Lambda@Edge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통하여 글로벌 인프라로 확장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848EA1-9811-4E2D-A59B-23FFB22CBC09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9B447E-9952-4927-BCEE-3C43AAC15415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1B12971D-BCF2-4E61-85BA-B156C5B2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38515"/>
              <a:ext cx="1527025" cy="18324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5A744-6CAC-4DA0-AFA6-66047F16922D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F07C9-A129-448D-BEAF-0053E25FB7E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D58DB7-4F53-426F-8D6E-E97B4836D1E6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B744F5B0-9EED-436A-9CA6-99A9160C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38515"/>
              <a:ext cx="1510057" cy="18324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3D0249-AAA1-4B14-9B64-7C1EDDF5B0E0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B076C2-BB92-4A99-849D-5E10789B26C1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37B994-E07D-482F-B50C-F291244649D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5EECF857-931F-4793-A105-C7467DEA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8C2AA-1D37-4DF9-A9EA-CB48D075F36B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2D2C82-60C0-4C3E-A8FF-E1E4B07B579A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6F16C2-2646-475A-B3DA-2898090F638E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046A0E-F935-4B3F-B3EA-AA755776C700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및 확장성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9BC527-7620-427D-A4A5-097F4FA1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384" y="4636572"/>
            <a:ext cx="5217934" cy="170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데이터 내구성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보장하기 위해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 PUT 및 PUT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작업으로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SUCCESS를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반환하기 전에 여러 시설에 걸쳐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데이터를 동기식으로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객체가 저장되면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S3에서는 손실된 중복성을 빠르게 검색 및 복원하여 객체의 내구성을 유지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버전관리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통해 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보호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7535B-A50B-481F-BDEE-601CB5EF1FF8}"/>
              </a:ext>
            </a:extLst>
          </p:cNvPr>
          <p:cNvSpPr txBox="1"/>
          <p:nvPr/>
        </p:nvSpPr>
        <p:spPr>
          <a:xfrm>
            <a:off x="3252858" y="1762976"/>
            <a:ext cx="1679481" cy="5092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3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1F76D-EB0F-4169-8791-580C866B7D08}"/>
              </a:ext>
            </a:extLst>
          </p:cNvPr>
          <p:cNvSpPr txBox="1"/>
          <p:nvPr/>
        </p:nvSpPr>
        <p:spPr>
          <a:xfrm>
            <a:off x="314678" y="3323177"/>
            <a:ext cx="5632689" cy="313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2000" b="1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</a:t>
            </a: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endParaRPr lang="en-US" altLang="ko-KR" sz="1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리전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지리적으로 분리된 최소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 이상의</a:t>
            </a:r>
            <a:b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가용영역에서 데이터 배포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AZ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손실에 대한 최고 수준의 복원 기능을 제공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A2EDBF-D17A-40B0-A761-DECCC9BA5694}"/>
              </a:ext>
            </a:extLst>
          </p:cNvPr>
          <p:cNvCxnSpPr>
            <a:cxnSpLocks/>
          </p:cNvCxnSpPr>
          <p:nvPr/>
        </p:nvCxnSpPr>
        <p:spPr>
          <a:xfrm>
            <a:off x="6106162" y="1325196"/>
            <a:ext cx="0" cy="481144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93352F-B831-45C2-8D3A-E9D06F8C5289}"/>
              </a:ext>
            </a:extLst>
          </p:cNvPr>
          <p:cNvSpPr txBox="1"/>
          <p:nvPr/>
        </p:nvSpPr>
        <p:spPr>
          <a:xfrm>
            <a:off x="6659384" y="1204009"/>
            <a:ext cx="395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S3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magazine-</a:t>
            </a:r>
            <a:r>
              <a:rPr lang="en-US" altLang="ko-KR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jybucket</a:t>
            </a:r>
            <a:endParaRPr lang="ko-KR" altLang="en-US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 descr="S3 Management Console - Mozilla Firefox">
            <a:extLst>
              <a:ext uri="{FF2B5EF4-FFF2-40B4-BE49-F238E27FC236}">
                <a16:creationId xmlns:a16="http://schemas.microsoft.com/office/drawing/2014/main" id="{BE98F58E-CA52-47AD-9FD1-07133BFBC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14894" r="3977" b="14597"/>
          <a:stretch/>
        </p:blipFill>
        <p:spPr>
          <a:xfrm>
            <a:off x="6659384" y="1626153"/>
            <a:ext cx="4971792" cy="2628617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4C8E42E-47C1-4A32-87CE-BB2D6CDC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3" y="1355996"/>
            <a:ext cx="1131370" cy="13542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110A65-3DD9-4A6A-AB99-590F9E8617EC}"/>
              </a:ext>
            </a:extLst>
          </p:cNvPr>
          <p:cNvSpPr txBox="1"/>
          <p:nvPr/>
        </p:nvSpPr>
        <p:spPr>
          <a:xfrm>
            <a:off x="1905918" y="1355995"/>
            <a:ext cx="4062125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</a:t>
            </a:r>
          </a:p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어디서나 원하는 양의 데이터를</a:t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무제한으로 저장하고 검색할 수 있도록</a:t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구축된 객체 스토리지</a:t>
            </a:r>
          </a:p>
        </p:txBody>
      </p:sp>
    </p:spTree>
    <p:extLst>
      <p:ext uri="{BB962C8B-B14F-4D97-AF65-F5344CB8AC3E}">
        <p14:creationId xmlns:p14="http://schemas.microsoft.com/office/powerpoint/2010/main" val="265275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8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47739-A9EB-4D19-BC13-BCB0748B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53" y="913156"/>
            <a:ext cx="9557657" cy="5519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062D3-4DA1-496D-8579-0E218BCCDF43}"/>
              </a:ext>
            </a:extLst>
          </p:cNvPr>
          <p:cNvSpPr txBox="1"/>
          <p:nvPr/>
        </p:nvSpPr>
        <p:spPr>
          <a:xfrm>
            <a:off x="1429249" y="5803199"/>
            <a:ext cx="2803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로직에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집중할 수 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2DE6-0D11-4F77-915E-5E8ABADC786D}"/>
              </a:ext>
            </a:extLst>
          </p:cNvPr>
          <p:cNvSpPr txBox="1"/>
          <p:nvPr/>
        </p:nvSpPr>
        <p:spPr>
          <a:xfrm>
            <a:off x="4458788" y="5803199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확장에 대한 고민이 줄어든다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D4299-EDEC-4D3A-A98C-C8778DD381D5}"/>
              </a:ext>
            </a:extLst>
          </p:cNvPr>
          <p:cNvSpPr txBox="1"/>
          <p:nvPr/>
        </p:nvSpPr>
        <p:spPr>
          <a:xfrm>
            <a:off x="7826916" y="5797781"/>
            <a:ext cx="335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개발 기간 동안은 거의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과금되지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않는다</a:t>
            </a:r>
          </a:p>
        </p:txBody>
      </p:sp>
    </p:spTree>
    <p:extLst>
      <p:ext uri="{BB962C8B-B14F-4D97-AF65-F5344CB8AC3E}">
        <p14:creationId xmlns:p14="http://schemas.microsoft.com/office/powerpoint/2010/main" val="2246668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D69A79-9258-485C-BF00-AAA5CABF393C}"/>
              </a:ext>
            </a:extLst>
          </p:cNvPr>
          <p:cNvSpPr/>
          <p:nvPr/>
        </p:nvSpPr>
        <p:spPr>
          <a:xfrm>
            <a:off x="273637" y="1386602"/>
            <a:ext cx="5709248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4AFC84-7E36-4CB1-91D4-E4BA2D292932}"/>
              </a:ext>
            </a:extLst>
          </p:cNvPr>
          <p:cNvSpPr/>
          <p:nvPr/>
        </p:nvSpPr>
        <p:spPr>
          <a:xfrm>
            <a:off x="6253171" y="1386602"/>
            <a:ext cx="5658626" cy="630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12B591-F36B-494C-91A6-3912DBB877DC}"/>
              </a:ext>
            </a:extLst>
          </p:cNvPr>
          <p:cNvSpPr/>
          <p:nvPr/>
        </p:nvSpPr>
        <p:spPr>
          <a:xfrm>
            <a:off x="6148562" y="1266613"/>
            <a:ext cx="5875546" cy="53670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A6BED1-4441-497A-AE3B-291B082DDB61}"/>
              </a:ext>
            </a:extLst>
          </p:cNvPr>
          <p:cNvSpPr/>
          <p:nvPr/>
        </p:nvSpPr>
        <p:spPr>
          <a:xfrm>
            <a:off x="167892" y="1266612"/>
            <a:ext cx="5928108" cy="536708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4242-1CBB-4ECB-A2EE-C20717232BD5}"/>
              </a:ext>
            </a:extLst>
          </p:cNvPr>
          <p:cNvSpPr txBox="1"/>
          <p:nvPr/>
        </p:nvSpPr>
        <p:spPr>
          <a:xfrm>
            <a:off x="278554" y="1386602"/>
            <a:ext cx="559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성능확장성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77ACC-35A8-4D23-9D7C-F2472765BC44}"/>
              </a:ext>
            </a:extLst>
          </p:cNvPr>
          <p:cNvSpPr txBox="1"/>
          <p:nvPr/>
        </p:nvSpPr>
        <p:spPr>
          <a:xfrm>
            <a:off x="6487361" y="1387484"/>
            <a:ext cx="50869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코드만 추가하면 서버없이 확장이 가능하다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C97C0-0765-402B-BE81-F13792CD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61" y="2567224"/>
            <a:ext cx="5086911" cy="2397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189B2-EB56-4722-B40E-F87262CC6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8166" r="48006" b="26422"/>
          <a:stretch/>
        </p:blipFill>
        <p:spPr>
          <a:xfrm>
            <a:off x="1479967" y="2512076"/>
            <a:ext cx="3150065" cy="742778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87280-3783-4AA1-AC33-F737FCA4145E}"/>
              </a:ext>
            </a:extLst>
          </p:cNvPr>
          <p:cNvSpPr txBox="1"/>
          <p:nvPr/>
        </p:nvSpPr>
        <p:spPr>
          <a:xfrm>
            <a:off x="530873" y="3900397"/>
            <a:ext cx="50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ALB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OUT)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72E856-48AA-4400-B439-2B9D595EC6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18725"/>
          <a:stretch/>
        </p:blipFill>
        <p:spPr>
          <a:xfrm>
            <a:off x="530873" y="4436555"/>
            <a:ext cx="5247939" cy="19947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89D5DE-0D54-4D47-A874-198C16CEEBE9}"/>
              </a:ext>
            </a:extLst>
          </p:cNvPr>
          <p:cNvSpPr/>
          <p:nvPr/>
        </p:nvSpPr>
        <p:spPr>
          <a:xfrm>
            <a:off x="668292" y="1955590"/>
            <a:ext cx="49199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 확장을 통해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UP)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6C81F7-A68E-4538-87B7-5D28DDFCBD6E}"/>
              </a:ext>
            </a:extLst>
          </p:cNvPr>
          <p:cNvCxnSpPr>
            <a:cxnSpLocks/>
          </p:cNvCxnSpPr>
          <p:nvPr/>
        </p:nvCxnSpPr>
        <p:spPr>
          <a:xfrm>
            <a:off x="508839" y="3627306"/>
            <a:ext cx="5247939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89693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비용 최적화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3FABEC-9554-4310-AABE-06345A01863C}"/>
              </a:ext>
            </a:extLst>
          </p:cNvPr>
          <p:cNvSpPr/>
          <p:nvPr/>
        </p:nvSpPr>
        <p:spPr>
          <a:xfrm>
            <a:off x="962802" y="1016000"/>
            <a:ext cx="10151347" cy="212380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F3FB7F-8432-4D75-A985-396FFB51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6" y="3275809"/>
            <a:ext cx="9415087" cy="3505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C5353-40E4-4CA1-A191-D0CEFF93386F}"/>
              </a:ext>
            </a:extLst>
          </p:cNvPr>
          <p:cNvSpPr txBox="1"/>
          <p:nvPr/>
        </p:nvSpPr>
        <p:spPr>
          <a:xfrm>
            <a:off x="1156578" y="1761185"/>
            <a:ext cx="1422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 algn="ctr"/>
            <a:r>
              <a:rPr lang="ko-KR" altLang="en-US" sz="2000" dirty="0" err="1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요청량에</a:t>
            </a:r>
            <a:br>
              <a:rPr lang="en-US" altLang="ko-KR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lang="ko-KR" altLang="en-US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따라 지불</a:t>
            </a:r>
            <a:endParaRPr lang="en-US" altLang="ko-KR" sz="2000" dirty="0">
              <a:solidFill>
                <a:prstClr val="white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FFCA1-0FA0-492A-B4BE-75A19D85D043}"/>
              </a:ext>
            </a:extLst>
          </p:cNvPr>
          <p:cNvSpPr txBox="1"/>
          <p:nvPr/>
        </p:nvSpPr>
        <p:spPr>
          <a:xfrm>
            <a:off x="2721168" y="1186988"/>
            <a:ext cx="8240408" cy="18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사용하면 코드 실행에 필요한 컴퓨팅 시간 및 서비스된</a:t>
            </a:r>
            <a:r>
              <a:rPr lang="ko-KR" altLang="en-US" sz="1700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700" b="1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요청에 대해서만 비용을 지불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합니다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100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밀리초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단위로 청구 금액이 정산되기 때문에 </a:t>
            </a:r>
            <a:r>
              <a:rPr lang="ko-KR" altLang="en-US" sz="1700" b="1" spc="-90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비용효율적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이고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하루에 몇 개의 요청부터 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초당 수천 개의 요청에 이르기까지 자동으로 쉽게 확장할 수 있습니다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sz="1050" dirty="0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가격은</a:t>
            </a:r>
            <a:r>
              <a:rPr lang="ko-KR" altLang="en-US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회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400,000GB/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초의 컴퓨팅 시간 무료</a:t>
            </a:r>
          </a:p>
        </p:txBody>
      </p:sp>
      <p:pic>
        <p:nvPicPr>
          <p:cNvPr id="11" name="Picture 35">
            <a:extLst>
              <a:ext uri="{FF2B5EF4-FFF2-40B4-BE49-F238E27FC236}">
                <a16:creationId xmlns:a16="http://schemas.microsoft.com/office/drawing/2014/main" id="{762C4990-D8EE-4DA2-8D26-8A6672C377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08" y="2252926"/>
            <a:ext cx="634852" cy="761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A8CB28-FCB4-4F4C-A852-D034DC17D6FF}"/>
              </a:ext>
            </a:extLst>
          </p:cNvPr>
          <p:cNvSpPr txBox="1"/>
          <p:nvPr/>
        </p:nvSpPr>
        <p:spPr>
          <a:xfrm>
            <a:off x="962802" y="1016000"/>
            <a:ext cx="1703282" cy="37758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pc="-1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1137931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8233431" y="1230557"/>
            <a:ext cx="3886200" cy="26566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1FB6D-9FD8-4B98-A701-C464D107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556"/>
            <a:ext cx="8220808" cy="4695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8323319" y="4400625"/>
            <a:ext cx="3706424" cy="153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란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en-US" altLang="ko-KR" sz="15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6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방문고객 수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상반기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(6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개월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= 4,000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22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BA528-42C4-45B2-BB82-1D28A90C586D}"/>
              </a:ext>
            </a:extLst>
          </p:cNvPr>
          <p:cNvSpPr/>
          <p:nvPr/>
        </p:nvSpPr>
        <p:spPr>
          <a:xfrm>
            <a:off x="1406769" y="3006968"/>
            <a:ext cx="1239716" cy="5715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0ABA88-F0F5-46E4-B50F-ED9DD99B8A53}"/>
              </a:ext>
            </a:extLst>
          </p:cNvPr>
          <p:cNvSpPr/>
          <p:nvPr/>
        </p:nvSpPr>
        <p:spPr>
          <a:xfrm>
            <a:off x="4110404" y="2638827"/>
            <a:ext cx="1239716" cy="3060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18C25F-97C3-4497-B7C3-79CB345224F7}"/>
              </a:ext>
            </a:extLst>
          </p:cNvPr>
          <p:cNvSpPr/>
          <p:nvPr/>
        </p:nvSpPr>
        <p:spPr>
          <a:xfrm>
            <a:off x="8323319" y="1325922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2018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상반기 결산 백서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1C6FA-268A-4804-B345-FBAC6AE693A0}"/>
              </a:ext>
            </a:extLst>
          </p:cNvPr>
          <p:cNvSpPr/>
          <p:nvPr/>
        </p:nvSpPr>
        <p:spPr>
          <a:xfrm>
            <a:off x="8280323" y="1763594"/>
            <a:ext cx="379241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8000" indent="-25200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  <a:endParaRPr lang="en-US" altLang="ko-KR" sz="16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회원수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3,133,000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en-US" altLang="ko-KR" sz="8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ko-KR" altLang="en-US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https://www.musinsa.com/showcase/2018FIRSTHALFREPORT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/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sz="105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AF3501-81AF-4CEB-BFE3-C5DA7019D9B7}"/>
              </a:ext>
            </a:extLst>
          </p:cNvPr>
          <p:cNvSpPr/>
          <p:nvPr/>
        </p:nvSpPr>
        <p:spPr>
          <a:xfrm>
            <a:off x="8232531" y="3969832"/>
            <a:ext cx="3888000" cy="204067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95A22-98B3-419F-B444-59C2C8B2CDD3}"/>
              </a:ext>
            </a:extLst>
          </p:cNvPr>
          <p:cNvSpPr/>
          <p:nvPr/>
        </p:nvSpPr>
        <p:spPr>
          <a:xfrm>
            <a:off x="8323319" y="4036738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DAU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993843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623B24CA-9460-43B5-82FE-90EE83D34B05}"/>
              </a:ext>
            </a:extLst>
          </p:cNvPr>
          <p:cNvSpPr/>
          <p:nvPr/>
        </p:nvSpPr>
        <p:spPr>
          <a:xfrm>
            <a:off x="1405054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B9AFB26F-D3E3-486B-8A35-2896DBABE066}"/>
              </a:ext>
            </a:extLst>
          </p:cNvPr>
          <p:cNvSpPr/>
          <p:nvPr/>
        </p:nvSpPr>
        <p:spPr>
          <a:xfrm>
            <a:off x="7165009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495478" y="1263091"/>
            <a:ext cx="11201044" cy="517116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프로젝트에 적용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1469752" y="3827358"/>
            <a:ext cx="3492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0.000000208</a:t>
            </a:r>
          </a:p>
          <a:p>
            <a:pPr algn="ctr">
              <a:defRPr/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$ 16.4</a:t>
            </a:r>
            <a:endParaRPr lang="ko-KR" altLang="en-US" sz="2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E25B3A1-B517-4265-9CCE-CDF5432AD3A9}"/>
              </a:ext>
            </a:extLst>
          </p:cNvPr>
          <p:cNvSpPr/>
          <p:nvPr/>
        </p:nvSpPr>
        <p:spPr>
          <a:xfrm>
            <a:off x="3183310" y="5597336"/>
            <a:ext cx="1213338" cy="5363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BF80-20DA-4616-81F2-D07711ECBF72}"/>
              </a:ext>
            </a:extLst>
          </p:cNvPr>
          <p:cNvSpPr txBox="1"/>
          <p:nvPr/>
        </p:nvSpPr>
        <p:spPr>
          <a:xfrm>
            <a:off x="4663184" y="5665460"/>
            <a:ext cx="404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총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$ 353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한화 </a:t>
            </a:r>
            <a:r>
              <a:rPr lang="en-US" altLang="ko-KR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396,994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71E7C-0C6D-4563-942B-056F083B336C}"/>
              </a:ext>
            </a:extLst>
          </p:cNvPr>
          <p:cNvSpPr/>
          <p:nvPr/>
        </p:nvSpPr>
        <p:spPr>
          <a:xfrm>
            <a:off x="7292896" y="3503381"/>
            <a:ext cx="333421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/ 1,000,000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4.25</a:t>
            </a:r>
          </a:p>
          <a:p>
            <a:pPr algn="ctr">
              <a:defRPr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$ 336.6 </a:t>
            </a:r>
          </a:p>
          <a:p>
            <a:pPr algn="ctr">
              <a:defRPr/>
            </a:pPr>
            <a:endParaRPr lang="en-US" altLang="ko-KR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algn="r"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도쿄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리전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-&gt;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건당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4.25 USD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2D265522-D536-495B-B502-30D44A54F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7" y="1928507"/>
            <a:ext cx="960002" cy="115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449CA-09BA-4CCB-9610-ED3364582879}"/>
              </a:ext>
            </a:extLst>
          </p:cNvPr>
          <p:cNvSpPr txBox="1"/>
          <p:nvPr/>
        </p:nvSpPr>
        <p:spPr>
          <a:xfrm>
            <a:off x="2457901" y="3065956"/>
            <a:ext cx="1424791" cy="2687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Lambda</a:t>
            </a:r>
          </a:p>
          <a:p>
            <a:pPr algn="ctr"/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컴퓨팅 비용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Picture 41">
            <a:extLst>
              <a:ext uri="{FF2B5EF4-FFF2-40B4-BE49-F238E27FC236}">
                <a16:creationId xmlns:a16="http://schemas.microsoft.com/office/drawing/2014/main" id="{7DBF87A4-A902-416D-B895-0CF043FE3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21" y="1928507"/>
            <a:ext cx="960000" cy="115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8835AC-F3CF-42FA-AFFC-11D7BA7B1320}"/>
              </a:ext>
            </a:extLst>
          </p:cNvPr>
          <p:cNvSpPr txBox="1"/>
          <p:nvPr/>
        </p:nvSpPr>
        <p:spPr>
          <a:xfrm>
            <a:off x="7906699" y="3065956"/>
            <a:ext cx="2231092" cy="4367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API Gateway</a:t>
            </a:r>
            <a:b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호출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D7E8629F-7CC9-43B7-ADF1-750A5C45685A}"/>
              </a:ext>
            </a:extLst>
          </p:cNvPr>
          <p:cNvSpPr/>
          <p:nvPr/>
        </p:nvSpPr>
        <p:spPr>
          <a:xfrm>
            <a:off x="5540483" y="2971125"/>
            <a:ext cx="914400" cy="914400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D82C3E-AF52-472F-8A14-CA474CF24A8E}"/>
              </a:ext>
            </a:extLst>
          </p:cNvPr>
          <p:cNvCxnSpPr/>
          <p:nvPr/>
        </p:nvCxnSpPr>
        <p:spPr>
          <a:xfrm>
            <a:off x="2450882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FB34E6-C818-41E0-A974-82ABBB85E14E}"/>
              </a:ext>
            </a:extLst>
          </p:cNvPr>
          <p:cNvCxnSpPr/>
          <p:nvPr/>
        </p:nvCxnSpPr>
        <p:spPr>
          <a:xfrm>
            <a:off x="8260668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2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사례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로켓펀치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13D873-4C1C-4F36-8D0C-01FE7D0880BD}"/>
              </a:ext>
            </a:extLst>
          </p:cNvPr>
          <p:cNvSpPr/>
          <p:nvPr/>
        </p:nvSpPr>
        <p:spPr>
          <a:xfrm>
            <a:off x="452487" y="1287575"/>
            <a:ext cx="4251488" cy="51037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40EB58-6B68-44F8-A53E-F2496D2D314D}"/>
              </a:ext>
            </a:extLst>
          </p:cNvPr>
          <p:cNvSpPr/>
          <p:nvPr/>
        </p:nvSpPr>
        <p:spPr>
          <a:xfrm>
            <a:off x="6390526" y="1136746"/>
            <a:ext cx="5344998" cy="540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D7888F1-4D2E-4CD6-801D-208329C0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792" y="4330861"/>
            <a:ext cx="5156465" cy="1944122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실제로 최근 한 달간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193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Request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 있었고 이때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 비용은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$0.19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였습니다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이는 한화로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단돈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해당합니다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추가로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까지 사용한 금액은 총액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$6.95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8,000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원에 월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200</a:t>
            </a:r>
            <a:r>
              <a:rPr lang="ko-KR" altLang="en-US" sz="1600" spc="-90" dirty="0" err="1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만뷰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가까이 소화하는 것을 확인했습니다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spc="-9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9D83C-4490-4105-AE05-8E05FD6C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b="12253"/>
          <a:stretch/>
        </p:blipFill>
        <p:spPr>
          <a:xfrm>
            <a:off x="7007262" y="1635328"/>
            <a:ext cx="3891813" cy="2305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382D7D-FE03-47C0-9E5B-D27287206497}"/>
              </a:ext>
            </a:extLst>
          </p:cNvPr>
          <p:cNvSpPr/>
          <p:nvPr/>
        </p:nvSpPr>
        <p:spPr>
          <a:xfrm>
            <a:off x="706162" y="2068563"/>
            <a:ext cx="3758154" cy="295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제휴를 맺은 곳의 갑작스러운 트래픽 증가가 로켓펀치 웹 서비스에 영향을 주지 않을 것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로켓펀치에서 일시적인 오류가 발생하더라도 제휴를 맺은 곳에서 가능하면 오류가 발생하지 않을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EB651-2859-4441-B0DB-155ED0FA6E7B}"/>
              </a:ext>
            </a:extLst>
          </p:cNvPr>
          <p:cNvSpPr txBox="1"/>
          <p:nvPr/>
        </p:nvSpPr>
        <p:spPr>
          <a:xfrm>
            <a:off x="585915" y="1342823"/>
            <a:ext cx="141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요구사항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D3209-F367-4AC3-A1A3-F626A46415A5}"/>
              </a:ext>
            </a:extLst>
          </p:cNvPr>
          <p:cNvSpPr txBox="1"/>
          <p:nvPr/>
        </p:nvSpPr>
        <p:spPr>
          <a:xfrm>
            <a:off x="6485639" y="1185982"/>
            <a:ext cx="202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515E5E8-A28F-4DAA-ACBC-6AE3FE36C29D}"/>
              </a:ext>
            </a:extLst>
          </p:cNvPr>
          <p:cNvSpPr/>
          <p:nvPr/>
        </p:nvSpPr>
        <p:spPr>
          <a:xfrm>
            <a:off x="4882664" y="3308808"/>
            <a:ext cx="1371301" cy="659942"/>
          </a:xfrm>
          <a:prstGeom prst="rightArrow">
            <a:avLst>
              <a:gd name="adj1" fmla="val 50000"/>
              <a:gd name="adj2" fmla="val 6489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Lambda</a:t>
            </a:r>
            <a:endParaRPr lang="ko-KR" altLang="en-US" dirty="0">
              <a:latin typeface="210 M고딕 070" panose="02020603020101020101" pitchFamily="18" charset="-127"/>
              <a:ea typeface="210 M고딕 07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B66FDC-43E4-4056-A2F6-700323FF908A}"/>
              </a:ext>
            </a:extLst>
          </p:cNvPr>
          <p:cNvSpPr/>
          <p:nvPr/>
        </p:nvSpPr>
        <p:spPr>
          <a:xfrm>
            <a:off x="452487" y="65244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https://blog.rocketpunch.com/2017/07/02/2-million-pv-with-300-krw/</a:t>
            </a:r>
          </a:p>
        </p:txBody>
      </p:sp>
      <p:pic>
        <p:nvPicPr>
          <p:cNvPr id="17" name="Picture 35">
            <a:extLst>
              <a:ext uri="{FF2B5EF4-FFF2-40B4-BE49-F238E27FC236}">
                <a16:creationId xmlns:a16="http://schemas.microsoft.com/office/drawing/2014/main" id="{01B4D4B3-2466-475A-9E51-80DBA250D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6" y="2194444"/>
            <a:ext cx="873200" cy="10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2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502287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운영 리뷰</a:t>
            </a:r>
            <a:br>
              <a:rPr lang="en-US" altLang="ko-KR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</a:br>
            <a:r>
              <a:rPr lang="en-US" altLang="ko-KR" sz="2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 Layers, CloudWatch)</a:t>
            </a:r>
            <a:endParaRPr lang="ko-KR" altLang="en-US" sz="48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C1F255-2E36-404F-B054-D01CB1FD5F8A}"/>
              </a:ext>
            </a:extLst>
          </p:cNvPr>
          <p:cNvSpPr/>
          <p:nvPr/>
        </p:nvSpPr>
        <p:spPr>
          <a:xfrm>
            <a:off x="718597" y="4234086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B9837F-16AA-4F9A-B77F-C6DAC0A46BD1}"/>
              </a:ext>
            </a:extLst>
          </p:cNvPr>
          <p:cNvSpPr/>
          <p:nvPr/>
        </p:nvSpPr>
        <p:spPr>
          <a:xfrm>
            <a:off x="601271" y="4120884"/>
            <a:ext cx="10842392" cy="2512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4B1823-9F94-4B4C-A04C-66202BDBE454}"/>
              </a:ext>
            </a:extLst>
          </p:cNvPr>
          <p:cNvGrpSpPr/>
          <p:nvPr/>
        </p:nvGrpSpPr>
        <p:grpSpPr>
          <a:xfrm>
            <a:off x="5534517" y="3149058"/>
            <a:ext cx="975900" cy="867822"/>
            <a:chOff x="2841780" y="1929468"/>
            <a:chExt cx="2265026" cy="2014184"/>
          </a:xfrm>
          <a:solidFill>
            <a:schemeClr val="bg1"/>
          </a:solidFill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EDE79DAD-0074-4A7F-AA48-3D303FC4E7C5}"/>
                </a:ext>
              </a:extLst>
            </p:cNvPr>
            <p:cNvSpPr/>
            <p:nvPr/>
          </p:nvSpPr>
          <p:spPr>
            <a:xfrm>
              <a:off x="2841780" y="289502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7AA249DD-59EB-447D-88FC-BFA1584394F5}"/>
                </a:ext>
              </a:extLst>
            </p:cNvPr>
            <p:cNvSpPr/>
            <p:nvPr/>
          </p:nvSpPr>
          <p:spPr>
            <a:xfrm>
              <a:off x="2841780" y="265363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F3CEE9B6-CBB4-4C16-91F4-94A4380663FD}"/>
                </a:ext>
              </a:extLst>
            </p:cNvPr>
            <p:cNvSpPr/>
            <p:nvPr/>
          </p:nvSpPr>
          <p:spPr>
            <a:xfrm>
              <a:off x="2841780" y="241224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EA48D21A-9767-4B15-9349-7A9758CD4543}"/>
                </a:ext>
              </a:extLst>
            </p:cNvPr>
            <p:cNvSpPr/>
            <p:nvPr/>
          </p:nvSpPr>
          <p:spPr>
            <a:xfrm>
              <a:off x="2841780" y="217085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EA33D59D-6DF5-4237-9E2D-534912221A87}"/>
                </a:ext>
              </a:extLst>
            </p:cNvPr>
            <p:cNvSpPr/>
            <p:nvPr/>
          </p:nvSpPr>
          <p:spPr>
            <a:xfrm>
              <a:off x="2841780" y="192946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73CE9AB-B965-46D0-8BCD-02540DD3AD76}"/>
              </a:ext>
            </a:extLst>
          </p:cNvPr>
          <p:cNvCxnSpPr>
            <a:cxnSpLocks/>
          </p:cNvCxnSpPr>
          <p:nvPr/>
        </p:nvCxnSpPr>
        <p:spPr>
          <a:xfrm flipV="1">
            <a:off x="6953240" y="2383950"/>
            <a:ext cx="1476678" cy="1199018"/>
          </a:xfrm>
          <a:prstGeom prst="bentConnector3">
            <a:avLst>
              <a:gd name="adj1" fmla="val 100312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045457B-8013-430F-95C1-C7978B1B4DBB}"/>
              </a:ext>
            </a:extLst>
          </p:cNvPr>
          <p:cNvCxnSpPr>
            <a:cxnSpLocks/>
            <a:endCxn id="56" idx="2"/>
          </p:cNvCxnSpPr>
          <p:nvPr/>
        </p:nvCxnSpPr>
        <p:spPr>
          <a:xfrm rot="10800000">
            <a:off x="3608813" y="2407215"/>
            <a:ext cx="1651466" cy="1157860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BC7D01-1117-4196-93E6-7980A56EAA44}"/>
              </a:ext>
            </a:extLst>
          </p:cNvPr>
          <p:cNvCxnSpPr>
            <a:cxnSpLocks/>
          </p:cNvCxnSpPr>
          <p:nvPr/>
        </p:nvCxnSpPr>
        <p:spPr>
          <a:xfrm flipV="1">
            <a:off x="6022467" y="2392154"/>
            <a:ext cx="0" cy="65746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8">
            <a:extLst>
              <a:ext uri="{FF2B5EF4-FFF2-40B4-BE49-F238E27FC236}">
                <a16:creationId xmlns:a16="http://schemas.microsoft.com/office/drawing/2014/main" id="{59850D01-15D0-4DE9-AD88-0A1BD618DB21}"/>
              </a:ext>
            </a:extLst>
          </p:cNvPr>
          <p:cNvGrpSpPr/>
          <p:nvPr/>
        </p:nvGrpSpPr>
        <p:grpSpPr>
          <a:xfrm>
            <a:off x="2888117" y="1299077"/>
            <a:ext cx="1441392" cy="1108138"/>
            <a:chOff x="5559625" y="3143250"/>
            <a:chExt cx="1072750" cy="824728"/>
          </a:xfrm>
        </p:grpSpPr>
        <p:pic>
          <p:nvPicPr>
            <p:cNvPr id="55" name="Graphic 6">
              <a:extLst>
                <a:ext uri="{FF2B5EF4-FFF2-40B4-BE49-F238E27FC236}">
                  <a16:creationId xmlns:a16="http://schemas.microsoft.com/office/drawing/2014/main" id="{95A4B308-350E-424E-9BC4-1D556255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126B0E-370D-48FD-91E1-8674B98A0839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57" name="Group 8">
            <a:extLst>
              <a:ext uri="{FF2B5EF4-FFF2-40B4-BE49-F238E27FC236}">
                <a16:creationId xmlns:a16="http://schemas.microsoft.com/office/drawing/2014/main" id="{9B459076-13FC-4C26-8B50-B3BC828A3555}"/>
              </a:ext>
            </a:extLst>
          </p:cNvPr>
          <p:cNvGrpSpPr/>
          <p:nvPr/>
        </p:nvGrpSpPr>
        <p:grpSpPr>
          <a:xfrm>
            <a:off x="5324326" y="1299077"/>
            <a:ext cx="1441392" cy="1108138"/>
            <a:chOff x="5559625" y="3143250"/>
            <a:chExt cx="1072750" cy="824728"/>
          </a:xfrm>
        </p:grpSpPr>
        <p:pic>
          <p:nvPicPr>
            <p:cNvPr id="58" name="Graphic 6">
              <a:extLst>
                <a:ext uri="{FF2B5EF4-FFF2-40B4-BE49-F238E27FC236}">
                  <a16:creationId xmlns:a16="http://schemas.microsoft.com/office/drawing/2014/main" id="{4FE9E2F0-7724-485E-82FA-40E03E16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B0B1EC-BCC6-4DAB-BAEB-7A10619FCA12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61" name="Group 8">
            <a:extLst>
              <a:ext uri="{FF2B5EF4-FFF2-40B4-BE49-F238E27FC236}">
                <a16:creationId xmlns:a16="http://schemas.microsoft.com/office/drawing/2014/main" id="{894B4359-0FD6-4CBA-903E-77CAD02C9A49}"/>
              </a:ext>
            </a:extLst>
          </p:cNvPr>
          <p:cNvGrpSpPr/>
          <p:nvPr/>
        </p:nvGrpSpPr>
        <p:grpSpPr>
          <a:xfrm>
            <a:off x="7696488" y="1299077"/>
            <a:ext cx="1441392" cy="1108138"/>
            <a:chOff x="5559625" y="3143250"/>
            <a:chExt cx="1072750" cy="824728"/>
          </a:xfrm>
        </p:grpSpPr>
        <p:pic>
          <p:nvPicPr>
            <p:cNvPr id="62" name="Graphic 6">
              <a:extLst>
                <a:ext uri="{FF2B5EF4-FFF2-40B4-BE49-F238E27FC236}">
                  <a16:creationId xmlns:a16="http://schemas.microsoft.com/office/drawing/2014/main" id="{926DE836-A279-4419-9472-05DA9707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F4F73A-938E-44A0-B43F-AD1709228ADB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34DCF-3957-48DD-82A5-319258BAB497}"/>
              </a:ext>
            </a:extLst>
          </p:cNvPr>
          <p:cNvSpPr/>
          <p:nvPr/>
        </p:nvSpPr>
        <p:spPr>
          <a:xfrm>
            <a:off x="1787857" y="4726783"/>
            <a:ext cx="8616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매번 패키지(</a:t>
            </a:r>
            <a:r>
              <a:rPr lang="ko-KR" altLang="ko-KR" sz="1600" b="1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pip</a:t>
            </a:r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패키지 등) 세트 만들어 올</a:t>
            </a:r>
            <a:r>
              <a:rPr lang="ko-KR" altLang="en-US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렸다</a:t>
            </a:r>
            <a:r>
              <a:rPr lang="en-US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29D91D6-4886-4744-B558-5FEF7A44DF82}"/>
              </a:ext>
            </a:extLst>
          </p:cNvPr>
          <p:cNvSpPr/>
          <p:nvPr/>
        </p:nvSpPr>
        <p:spPr>
          <a:xfrm>
            <a:off x="5850903" y="5198496"/>
            <a:ext cx="490194" cy="507044"/>
          </a:xfrm>
          <a:prstGeom prst="downArrow">
            <a:avLst>
              <a:gd name="adj1" fmla="val 38341"/>
              <a:gd name="adj2" fmla="val 40284"/>
            </a:avLst>
          </a:prstGeom>
          <a:solidFill>
            <a:schemeClr val="bg1">
              <a:lumMod val="75000"/>
            </a:schemeClr>
          </a:soli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E3F8BA-B837-4F0E-A3C2-EA33865A3D4B}"/>
              </a:ext>
            </a:extLst>
          </p:cNvPr>
          <p:cNvSpPr/>
          <p:nvPr/>
        </p:nvSpPr>
        <p:spPr>
          <a:xfrm>
            <a:off x="2381251" y="5825631"/>
            <a:ext cx="735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같은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Dependency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가지는 함수라면 코드만 따로 빼고</a:t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의존성 패키지는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Layers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라는 곳으로 빼서 사용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할 수 있다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2910C6-B75F-49E7-A316-9B644B860959}"/>
              </a:ext>
            </a:extLst>
          </p:cNvPr>
          <p:cNvSpPr/>
          <p:nvPr/>
        </p:nvSpPr>
        <p:spPr>
          <a:xfrm>
            <a:off x="730857" y="4240006"/>
            <a:ext cx="369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Lambda에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코드 만들어 올릴 때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5C4B35-0AC5-4303-83CD-8D3CB4BBD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8" y="1590581"/>
            <a:ext cx="5965997" cy="1474614"/>
          </a:xfrm>
          <a:prstGeom prst="rect">
            <a:avLst/>
          </a:prstGeom>
        </p:spPr>
      </p:pic>
      <p:pic>
        <p:nvPicPr>
          <p:cNvPr id="21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A8B626-74B2-4FDF-90F7-C6BD4187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"/>
          <a:stretch/>
        </p:blipFill>
        <p:spPr>
          <a:xfrm>
            <a:off x="141540" y="4859944"/>
            <a:ext cx="6139136" cy="1138157"/>
          </a:xfrm>
          <a:prstGeom prst="rect">
            <a:avLst/>
          </a:prstGeom>
        </p:spPr>
      </p:pic>
      <p:pic>
        <p:nvPicPr>
          <p:cNvPr id="11" name="그래픽 10" descr="오른쪽을 가리키는 검지 ">
            <a:extLst>
              <a:ext uri="{FF2B5EF4-FFF2-40B4-BE49-F238E27FC236}">
                <a16:creationId xmlns:a16="http://schemas.microsoft.com/office/drawing/2014/main" id="{CCE7DC5B-8325-4410-8DBF-8D07F9E4E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3110691" y="5056776"/>
            <a:ext cx="590608" cy="590608"/>
          </a:xfrm>
          <a:prstGeom prst="rect">
            <a:avLst/>
          </a:prstGeom>
        </p:spPr>
      </p:pic>
      <p:sp>
        <p:nvSpPr>
          <p:cNvPr id="34" name="사다리꼴 33">
            <a:extLst>
              <a:ext uri="{FF2B5EF4-FFF2-40B4-BE49-F238E27FC236}">
                <a16:creationId xmlns:a16="http://schemas.microsoft.com/office/drawing/2014/main" id="{B070A22D-C3B1-4349-BC1A-1EBCA91EF281}"/>
              </a:ext>
            </a:extLst>
          </p:cNvPr>
          <p:cNvSpPr/>
          <p:nvPr/>
        </p:nvSpPr>
        <p:spPr>
          <a:xfrm>
            <a:off x="1158911" y="2373879"/>
            <a:ext cx="4257653" cy="867231"/>
          </a:xfrm>
          <a:prstGeom prst="trapezoid">
            <a:avLst>
              <a:gd name="adj" fmla="val 133877"/>
            </a:avLst>
          </a:prstGeom>
          <a:gradFill>
            <a:gsLst>
              <a:gs pos="0">
                <a:srgbClr val="FFFF00"/>
              </a:gs>
              <a:gs pos="73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084B4E-CE03-4507-9C80-39425B4ABCD4}"/>
              </a:ext>
            </a:extLst>
          </p:cNvPr>
          <p:cNvSpPr/>
          <p:nvPr/>
        </p:nvSpPr>
        <p:spPr>
          <a:xfrm>
            <a:off x="2259152" y="2063292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3" name="그림 3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092610-588A-4A03-9CBD-6928A85C2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1" t="37420" r="35900" b="48364"/>
          <a:stretch/>
        </p:blipFill>
        <p:spPr>
          <a:xfrm>
            <a:off x="1168850" y="3290805"/>
            <a:ext cx="4257653" cy="482601"/>
          </a:xfrm>
          <a:prstGeom prst="round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36" name="그림 35" descr="Lambda Management Console - Mozilla Firefox">
            <a:extLst>
              <a:ext uri="{FF2B5EF4-FFF2-40B4-BE49-F238E27FC236}">
                <a16:creationId xmlns:a16="http://schemas.microsoft.com/office/drawing/2014/main" id="{2E51C00F-4C0D-4737-BECF-D8EC25EA36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4028" r="5900" b="6666"/>
          <a:stretch/>
        </p:blipFill>
        <p:spPr>
          <a:xfrm>
            <a:off x="6429813" y="1660690"/>
            <a:ext cx="5510552" cy="4288668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5ECCEE2-18C7-4CE2-B0AC-F68A4A43EA05}"/>
              </a:ext>
            </a:extLst>
          </p:cNvPr>
          <p:cNvSpPr/>
          <p:nvPr/>
        </p:nvSpPr>
        <p:spPr>
          <a:xfrm>
            <a:off x="6701944" y="54994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0E17C46-2695-4772-AFD3-B9305EC14E46}"/>
              </a:ext>
            </a:extLst>
          </p:cNvPr>
          <p:cNvSpPr/>
          <p:nvPr/>
        </p:nvSpPr>
        <p:spPr>
          <a:xfrm>
            <a:off x="9276178" y="38992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48" name="그래픽 47" descr="오른쪽을 가리키는 검지 ">
            <a:extLst>
              <a:ext uri="{FF2B5EF4-FFF2-40B4-BE49-F238E27FC236}">
                <a16:creationId xmlns:a16="http://schemas.microsoft.com/office/drawing/2014/main" id="{E27E8681-7103-43F0-ADF2-F88A9933AC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11425660" y="4534355"/>
            <a:ext cx="577188" cy="577188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0C46247C-FDF7-46C8-8239-922B1C3DF84C}"/>
              </a:ext>
            </a:extLst>
          </p:cNvPr>
          <p:cNvSpPr/>
          <p:nvPr/>
        </p:nvSpPr>
        <p:spPr>
          <a:xfrm>
            <a:off x="219110" y="4617626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2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5D061A-C315-46BB-9C0D-A335C73C8FD3}"/>
              </a:ext>
            </a:extLst>
          </p:cNvPr>
          <p:cNvSpPr/>
          <p:nvPr/>
        </p:nvSpPr>
        <p:spPr>
          <a:xfrm>
            <a:off x="6462338" y="1518861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3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pic>
        <p:nvPicPr>
          <p:cNvPr id="61" name="그래픽 60" descr="오른쪽을 가리키는 검지 ">
            <a:extLst>
              <a:ext uri="{FF2B5EF4-FFF2-40B4-BE49-F238E27FC236}">
                <a16:creationId xmlns:a16="http://schemas.microsoft.com/office/drawing/2014/main" id="{4933CDAB-5F32-4876-ACD0-4CB1AC8FB5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26673">
            <a:off x="3813584" y="2191028"/>
            <a:ext cx="590608" cy="590608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4EBBF45A-BD2B-467E-A922-5141B17A5680}"/>
              </a:ext>
            </a:extLst>
          </p:cNvPr>
          <p:cNvSpPr/>
          <p:nvPr/>
        </p:nvSpPr>
        <p:spPr>
          <a:xfrm>
            <a:off x="314678" y="1261756"/>
            <a:ext cx="366888" cy="369332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1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50637"/>
              </p:ext>
            </p:extLst>
          </p:nvPr>
        </p:nvGraphicFramePr>
        <p:xfrm>
          <a:off x="893096" y="1170358"/>
          <a:ext cx="10405807" cy="513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19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온라인 패션플랫폼으로서 최근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가장 각광받고 있는 유통채널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브랜드와 소비자 모두가 만족할 수 있는 플랫폼을 갖춘 아시아 최대의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패션커머스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기업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3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강점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적극적 기술 개발 투자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 전문가 그룹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지원 프로그램을 통한 파트너 브랜드 동반 성장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상품과 콘텐츠의 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회원수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약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400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만명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기준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억원 이상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(2017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대비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가량 증가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최초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의 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온오프라인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패션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),</a:t>
                      </a:r>
                      <a:b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최대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규모의 브랜드 패션 유통 플랫폼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스토어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으로 분리됨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컨텐츠와 커머스가 결합된 형태의 서비스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0" name="Picture 4" descr="http://image.musinsa.com/mfile_outsrc/img/logo-musinsache-magazine-pc.png?v=3"/>
          <p:cNvPicPr>
            <a:picLocks noChangeAspect="1" noChangeArrowheads="1"/>
          </p:cNvPicPr>
          <p:nvPr/>
        </p:nvPicPr>
        <p:blipFill rotWithShape="1">
          <a:blip r:embed="rId3"/>
          <a:srcRect t="4590" r="53840"/>
          <a:stretch>
            <a:fillRect/>
          </a:stretch>
        </p:blipFill>
        <p:spPr>
          <a:xfrm>
            <a:off x="1079063" y="1343607"/>
            <a:ext cx="1874619" cy="303906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DC141191-465E-4E5E-9A99-6CAE222712B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모니터링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(CloudWatch)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8C95D8-FEF9-4588-8A9D-184FAC52D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5728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2168C0-1138-495E-8070-D114D9F0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0300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934671-59A3-489F-B6EE-45E082A9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83" y="1019941"/>
            <a:ext cx="5339162" cy="2350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BD2CC6-80E4-4D2A-A513-F7C6150A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44" y="3403452"/>
            <a:ext cx="5214234" cy="3091252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E48778F-F8DF-4CF2-B4A1-D087AC63C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" y="1266012"/>
            <a:ext cx="1079711" cy="1225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75688-D015-49AE-A255-54EF298603FB}"/>
              </a:ext>
            </a:extLst>
          </p:cNvPr>
          <p:cNvSpPr txBox="1"/>
          <p:nvPr/>
        </p:nvSpPr>
        <p:spPr>
          <a:xfrm>
            <a:off x="1808638" y="1355995"/>
            <a:ext cx="415940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CloudWatch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리소스 및 애플리케이션에 대한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완전한 가시성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0C9777-71CA-4288-9515-C9985A5A0956}"/>
              </a:ext>
            </a:extLst>
          </p:cNvPr>
          <p:cNvCxnSpPr>
            <a:cxnSpLocks/>
          </p:cNvCxnSpPr>
          <p:nvPr/>
        </p:nvCxnSpPr>
        <p:spPr>
          <a:xfrm>
            <a:off x="6334514" y="1115122"/>
            <a:ext cx="0" cy="53795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70063-3DF6-467E-AFF1-594F190AFFEC}"/>
              </a:ext>
            </a:extLst>
          </p:cNvPr>
          <p:cNvSpPr/>
          <p:nvPr/>
        </p:nvSpPr>
        <p:spPr>
          <a:xfrm>
            <a:off x="468351" y="2743199"/>
            <a:ext cx="5493836" cy="37515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리소스를 감시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하는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AWS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리소스의 생사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로그의 감시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감독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대상 지표에 대한 그래프를 통한 가시화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지표에 기반한 알람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EC2 CPU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사용률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70%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초과하면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이메일 메시지를 전송하는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CloudWatch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경보를 생성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실시간 로그 추적으로 인한 오류 확인 후 조치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06584D-5825-4EA8-A84A-5D0DD892BAE4}"/>
              </a:ext>
            </a:extLst>
          </p:cNvPr>
          <p:cNvSpPr/>
          <p:nvPr/>
        </p:nvSpPr>
        <p:spPr>
          <a:xfrm>
            <a:off x="513177" y="2810106"/>
            <a:ext cx="1193095" cy="31223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278425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작업 내용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구성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프론트 및 </a:t>
            </a:r>
            <a:r>
              <a:rPr lang="ko-KR" altLang="en-US" sz="20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백엔드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개발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설계</a:t>
            </a:r>
          </a:p>
        </p:txBody>
      </p:sp>
    </p:spTree>
    <p:extLst>
      <p:ext uri="{BB962C8B-B14F-4D97-AF65-F5344CB8AC3E}">
        <p14:creationId xmlns:p14="http://schemas.microsoft.com/office/powerpoint/2010/main" val="4083263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3A2FAFB-3309-4049-A7A5-94D33D41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94144"/>
              </p:ext>
            </p:extLst>
          </p:nvPr>
        </p:nvGraphicFramePr>
        <p:xfrm>
          <a:off x="6177593" y="2517311"/>
          <a:ext cx="5714664" cy="2431924"/>
        </p:xfrm>
        <a:graphic>
          <a:graphicData uri="http://schemas.openxmlformats.org/drawingml/2006/table">
            <a:tbl>
              <a:tblPr firstRow="1" firstCol="1" bandRow="1"/>
              <a:tblGrid>
                <a:gridCol w="291615">
                  <a:extLst>
                    <a:ext uri="{9D8B030D-6E8A-4147-A177-3AD203B41FA5}">
                      <a16:colId xmlns:a16="http://schemas.microsoft.com/office/drawing/2014/main" val="2618338797"/>
                    </a:ext>
                  </a:extLst>
                </a:gridCol>
                <a:gridCol w="573458">
                  <a:extLst>
                    <a:ext uri="{9D8B030D-6E8A-4147-A177-3AD203B41FA5}">
                      <a16:colId xmlns:a16="http://schemas.microsoft.com/office/drawing/2014/main" val="3483910342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30996928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486595549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63341132"/>
                    </a:ext>
                  </a:extLst>
                </a:gridCol>
                <a:gridCol w="468672">
                  <a:extLst>
                    <a:ext uri="{9D8B030D-6E8A-4147-A177-3AD203B41FA5}">
                      <a16:colId xmlns:a16="http://schemas.microsoft.com/office/drawing/2014/main" val="1991272768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2987001204"/>
                    </a:ext>
                  </a:extLst>
                </a:gridCol>
                <a:gridCol w="694396">
                  <a:extLst>
                    <a:ext uri="{9D8B030D-6E8A-4147-A177-3AD203B41FA5}">
                      <a16:colId xmlns:a16="http://schemas.microsoft.com/office/drawing/2014/main" val="2698637725"/>
                    </a:ext>
                  </a:extLst>
                </a:gridCol>
                <a:gridCol w="558451">
                  <a:extLst>
                    <a:ext uri="{9D8B030D-6E8A-4147-A177-3AD203B41FA5}">
                      <a16:colId xmlns:a16="http://schemas.microsoft.com/office/drawing/2014/main" val="340553558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SE-Subnet-Lambda2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subnet-08a62a73f1b902870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rtb-09088997a425331b4 | SE_PR_LAM_route_table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523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subnet-04c90adbcddc960cd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10.10.6.0/24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rtb-09041d65593989e99 | SE_PR_RDS_route_table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82156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030B323-6230-475E-9437-7BD36B25C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76592"/>
              </p:ext>
            </p:extLst>
          </p:nvPr>
        </p:nvGraphicFramePr>
        <p:xfrm>
          <a:off x="314678" y="1317478"/>
          <a:ext cx="5122058" cy="2729891"/>
        </p:xfrm>
        <a:graphic>
          <a:graphicData uri="http://schemas.openxmlformats.org/drawingml/2006/table">
            <a:tbl>
              <a:tblPr/>
              <a:tblGrid>
                <a:gridCol w="353493">
                  <a:extLst>
                    <a:ext uri="{9D8B030D-6E8A-4147-A177-3AD203B41FA5}">
                      <a16:colId xmlns:a16="http://schemas.microsoft.com/office/drawing/2014/main" val="2563473532"/>
                    </a:ext>
                  </a:extLst>
                </a:gridCol>
                <a:gridCol w="387619">
                  <a:extLst>
                    <a:ext uri="{9D8B030D-6E8A-4147-A177-3AD203B41FA5}">
                      <a16:colId xmlns:a16="http://schemas.microsoft.com/office/drawing/2014/main" val="3309586828"/>
                    </a:ext>
                  </a:extLst>
                </a:gridCol>
                <a:gridCol w="1080540">
                  <a:extLst>
                    <a:ext uri="{9D8B030D-6E8A-4147-A177-3AD203B41FA5}">
                      <a16:colId xmlns:a16="http://schemas.microsoft.com/office/drawing/2014/main" val="1259098787"/>
                    </a:ext>
                  </a:extLst>
                </a:gridCol>
                <a:gridCol w="685798">
                  <a:extLst>
                    <a:ext uri="{9D8B030D-6E8A-4147-A177-3AD203B41FA5}">
                      <a16:colId xmlns:a16="http://schemas.microsoft.com/office/drawing/2014/main" val="2544654411"/>
                    </a:ext>
                  </a:extLst>
                </a:gridCol>
                <a:gridCol w="1145772">
                  <a:extLst>
                    <a:ext uri="{9D8B030D-6E8A-4147-A177-3AD203B41FA5}">
                      <a16:colId xmlns:a16="http://schemas.microsoft.com/office/drawing/2014/main" val="4154074195"/>
                    </a:ext>
                  </a:extLst>
                </a:gridCol>
                <a:gridCol w="983955">
                  <a:extLst>
                    <a:ext uri="{9D8B030D-6E8A-4147-A177-3AD203B41FA5}">
                      <a16:colId xmlns:a16="http://schemas.microsoft.com/office/drawing/2014/main" val="2471607786"/>
                    </a:ext>
                  </a:extLst>
                </a:gridCol>
                <a:gridCol w="484881">
                  <a:extLst>
                    <a:ext uri="{9D8B030D-6E8A-4147-A177-3AD203B41FA5}">
                      <a16:colId xmlns:a16="http://schemas.microsoft.com/office/drawing/2014/main" val="703653359"/>
                    </a:ext>
                  </a:extLst>
                </a:gridCol>
              </a:tblGrid>
              <a:tr h="415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CIDR 블록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라우팅 테이블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네트워크 ACL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80573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rtb-0ff14f56194802815 | KYH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맑은 고딕" panose="020B0503020000020004" pitchFamily="50" charset="-127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0804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LJY-VPC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vpc-05de23117800a9a73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rtb-092efa2cdbc8b62a1 | LJY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acl-0ba956d9a9ae0b9d9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이정연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086648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PSR-VPC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vpc-0073af78d5abf40a7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rtb-0384f8ded8aa3a0ca | PSR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acl-090b1c21c9d015c47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36107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10.10.0.0/16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rtb-07344045d7b61cff1 | SE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27334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E0A464C8-881C-43E0-97B4-20174A335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78" y="939087"/>
            <a:ext cx="10202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VPC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B3BC621-B467-4F60-B628-379F9FFB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6512"/>
              </p:ext>
            </p:extLst>
          </p:nvPr>
        </p:nvGraphicFramePr>
        <p:xfrm>
          <a:off x="314678" y="4341137"/>
          <a:ext cx="5122057" cy="2410962"/>
        </p:xfrm>
        <a:graphic>
          <a:graphicData uri="http://schemas.openxmlformats.org/drawingml/2006/table">
            <a:tbl>
              <a:tblPr/>
              <a:tblGrid>
                <a:gridCol w="383310">
                  <a:extLst>
                    <a:ext uri="{9D8B030D-6E8A-4147-A177-3AD203B41FA5}">
                      <a16:colId xmlns:a16="http://schemas.microsoft.com/office/drawing/2014/main" val="2416649337"/>
                    </a:ext>
                  </a:extLst>
                </a:gridCol>
                <a:gridCol w="586398">
                  <a:extLst>
                    <a:ext uri="{9D8B030D-6E8A-4147-A177-3AD203B41FA5}">
                      <a16:colId xmlns:a16="http://schemas.microsoft.com/office/drawing/2014/main" val="1190211169"/>
                    </a:ext>
                  </a:extLst>
                </a:gridCol>
                <a:gridCol w="593110">
                  <a:extLst>
                    <a:ext uri="{9D8B030D-6E8A-4147-A177-3AD203B41FA5}">
                      <a16:colId xmlns:a16="http://schemas.microsoft.com/office/drawing/2014/main" val="3123766854"/>
                    </a:ext>
                  </a:extLst>
                </a:gridCol>
                <a:gridCol w="660317">
                  <a:extLst>
                    <a:ext uri="{9D8B030D-6E8A-4147-A177-3AD203B41FA5}">
                      <a16:colId xmlns:a16="http://schemas.microsoft.com/office/drawing/2014/main" val="601872812"/>
                    </a:ext>
                  </a:extLst>
                </a:gridCol>
                <a:gridCol w="631797">
                  <a:extLst>
                    <a:ext uri="{9D8B030D-6E8A-4147-A177-3AD203B41FA5}">
                      <a16:colId xmlns:a16="http://schemas.microsoft.com/office/drawing/2014/main" val="3886989513"/>
                    </a:ext>
                  </a:extLst>
                </a:gridCol>
                <a:gridCol w="420071">
                  <a:extLst>
                    <a:ext uri="{9D8B030D-6E8A-4147-A177-3AD203B41FA5}">
                      <a16:colId xmlns:a16="http://schemas.microsoft.com/office/drawing/2014/main" val="2253686958"/>
                    </a:ext>
                  </a:extLst>
                </a:gridCol>
                <a:gridCol w="656509">
                  <a:extLst>
                    <a:ext uri="{9D8B030D-6E8A-4147-A177-3AD203B41FA5}">
                      <a16:colId xmlns:a16="http://schemas.microsoft.com/office/drawing/2014/main" val="2944425289"/>
                    </a:ext>
                  </a:extLst>
                </a:gridCol>
                <a:gridCol w="655970">
                  <a:extLst>
                    <a:ext uri="{9D8B030D-6E8A-4147-A177-3AD203B41FA5}">
                      <a16:colId xmlns:a16="http://schemas.microsoft.com/office/drawing/2014/main" val="3721183012"/>
                    </a:ext>
                  </a:extLst>
                </a:gridCol>
                <a:gridCol w="534575">
                  <a:extLst>
                    <a:ext uri="{9D8B030D-6E8A-4147-A177-3AD203B41FA5}">
                      <a16:colId xmlns:a16="http://schemas.microsoft.com/office/drawing/2014/main" val="1110310706"/>
                    </a:ext>
                  </a:extLst>
                </a:gridCol>
              </a:tblGrid>
              <a:tr h="436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CIDR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AZ 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라우팅 테이블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네트워크 ACL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57025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subnet-07f21617794559828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172.30.1.0/24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rtb-0f814ff5f7ee1c229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616644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subnet-08378440af522d2a2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rtb-0bb2126a10568c93c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348686"/>
                  </a:ext>
                </a:extLst>
              </a:tr>
            </a:tbl>
          </a:graphicData>
        </a:graphic>
      </p:graphicFrame>
      <p:sp>
        <p:nvSpPr>
          <p:cNvPr id="28" name="Rectangle 5">
            <a:extLst>
              <a:ext uri="{FF2B5EF4-FFF2-40B4-BE49-F238E27FC236}">
                <a16:creationId xmlns:a16="http://schemas.microsoft.com/office/drawing/2014/main" id="{27CD0A0C-D2ED-44A2-9D57-1279A0E4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9" y="4002583"/>
            <a:ext cx="12245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Subnet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0D00C1A-3A4E-4A10-A2C0-E34396CB4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82156"/>
              </p:ext>
            </p:extLst>
          </p:nvPr>
        </p:nvGraphicFramePr>
        <p:xfrm>
          <a:off x="6169974" y="1317478"/>
          <a:ext cx="5714663" cy="992442"/>
        </p:xfrm>
        <a:graphic>
          <a:graphicData uri="http://schemas.openxmlformats.org/drawingml/2006/table">
            <a:tbl>
              <a:tblPr/>
              <a:tblGrid>
                <a:gridCol w="289633">
                  <a:extLst>
                    <a:ext uri="{9D8B030D-6E8A-4147-A177-3AD203B41FA5}">
                      <a16:colId xmlns:a16="http://schemas.microsoft.com/office/drawing/2014/main" val="2728899349"/>
                    </a:ext>
                  </a:extLst>
                </a:gridCol>
                <a:gridCol w="575441">
                  <a:extLst>
                    <a:ext uri="{9D8B030D-6E8A-4147-A177-3AD203B41FA5}">
                      <a16:colId xmlns:a16="http://schemas.microsoft.com/office/drawing/2014/main" val="2051623227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19555230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1035647321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1783238519"/>
                    </a:ext>
                  </a:extLst>
                </a:gridCol>
                <a:gridCol w="468671">
                  <a:extLst>
                    <a:ext uri="{9D8B030D-6E8A-4147-A177-3AD203B41FA5}">
                      <a16:colId xmlns:a16="http://schemas.microsoft.com/office/drawing/2014/main" val="2194866681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4257173081"/>
                    </a:ext>
                  </a:extLst>
                </a:gridCol>
                <a:gridCol w="672598">
                  <a:extLst>
                    <a:ext uri="{9D8B030D-6E8A-4147-A177-3AD203B41FA5}">
                      <a16:colId xmlns:a16="http://schemas.microsoft.com/office/drawing/2014/main" val="1324488647"/>
                    </a:ext>
                  </a:extLst>
                </a:gridCol>
                <a:gridCol w="580248">
                  <a:extLst>
                    <a:ext uri="{9D8B030D-6E8A-4147-A177-3AD203B41FA5}">
                      <a16:colId xmlns:a16="http://schemas.microsoft.com/office/drawing/2014/main" val="3145622969"/>
                    </a:ext>
                  </a:extLst>
                </a:gridCol>
              </a:tblGrid>
              <a:tr h="52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KYH-Subnet-Public1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subnet-0afc8b6037f038144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KYH_VPC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172.30.64.0/24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rtb-0da6d52165dc553e0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0696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781675" y="1317478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169975" y="1854941"/>
            <a:ext cx="5714662" cy="1163638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A05B70C-1C2D-4DBA-A897-B9AF0C3DE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2513"/>
              </p:ext>
            </p:extLst>
          </p:nvPr>
        </p:nvGraphicFramePr>
        <p:xfrm>
          <a:off x="6185213" y="5350841"/>
          <a:ext cx="5692096" cy="1332104"/>
        </p:xfrm>
        <a:graphic>
          <a:graphicData uri="http://schemas.openxmlformats.org/drawingml/2006/table">
            <a:tbl>
              <a:tblPr/>
              <a:tblGrid>
                <a:gridCol w="312608">
                  <a:extLst>
                    <a:ext uri="{9D8B030D-6E8A-4147-A177-3AD203B41FA5}">
                      <a16:colId xmlns:a16="http://schemas.microsoft.com/office/drawing/2014/main" val="3792738602"/>
                    </a:ext>
                  </a:extLst>
                </a:gridCol>
                <a:gridCol w="762566">
                  <a:extLst>
                    <a:ext uri="{9D8B030D-6E8A-4147-A177-3AD203B41FA5}">
                      <a16:colId xmlns:a16="http://schemas.microsoft.com/office/drawing/2014/main" val="1364211475"/>
                    </a:ext>
                  </a:extLst>
                </a:gridCol>
                <a:gridCol w="1264910">
                  <a:extLst>
                    <a:ext uri="{9D8B030D-6E8A-4147-A177-3AD203B41FA5}">
                      <a16:colId xmlns:a16="http://schemas.microsoft.com/office/drawing/2014/main" val="4155936679"/>
                    </a:ext>
                  </a:extLst>
                </a:gridCol>
                <a:gridCol w="1292913">
                  <a:extLst>
                    <a:ext uri="{9D8B030D-6E8A-4147-A177-3AD203B41FA5}">
                      <a16:colId xmlns:a16="http://schemas.microsoft.com/office/drawing/2014/main" val="1027879020"/>
                    </a:ext>
                  </a:extLst>
                </a:gridCol>
                <a:gridCol w="1502081">
                  <a:extLst>
                    <a:ext uri="{9D8B030D-6E8A-4147-A177-3AD203B41FA5}">
                      <a16:colId xmlns:a16="http://schemas.microsoft.com/office/drawing/2014/main" val="3358303190"/>
                    </a:ext>
                  </a:extLst>
                </a:gridCol>
                <a:gridCol w="557018">
                  <a:extLst>
                    <a:ext uri="{9D8B030D-6E8A-4147-A177-3AD203B41FA5}">
                      <a16:colId xmlns:a16="http://schemas.microsoft.com/office/drawing/2014/main" val="2469674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관련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서브넷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20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R="1397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Routetable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rtb-0bb2126a10568c93c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vpc-009da99dc018f5894 | KYH_VPC(RDS)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subnet-0cd7d7afb7652ffee | KYH-Subnet-Lambda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1,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subnet-0f04a600a66fb1c2f | KYH_Subnet 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64170"/>
                  </a:ext>
                </a:extLst>
              </a:tr>
            </a:tbl>
          </a:graphicData>
        </a:graphic>
      </p:graphicFrame>
      <p:sp>
        <p:nvSpPr>
          <p:cNvPr id="35" name="Rectangle 6">
            <a:extLst>
              <a:ext uri="{FF2B5EF4-FFF2-40B4-BE49-F238E27FC236}">
                <a16:creationId xmlns:a16="http://schemas.microsoft.com/office/drawing/2014/main" id="{CE0CF9EF-526D-4633-90C4-B9EDCBD6C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975" y="5031081"/>
            <a:ext cx="18458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Routing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Table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06D5D-2286-439B-8777-45B7A07402AD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4044779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A0C5F2-5619-447D-BAA5-592EA8B74F1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E6508-4899-4B60-A0C9-53B271EC4B0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DCBDE-18E7-4909-934F-5848DB1CBB9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D016581-2757-4A8C-9166-FEBC2B218C8A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752505"/>
          <a:ext cx="8259069" cy="4524632"/>
        </p:xfrm>
        <a:graphic>
          <a:graphicData uri="http://schemas.openxmlformats.org/drawingml/2006/table">
            <a:tbl>
              <a:tblPr/>
              <a:tblGrid>
                <a:gridCol w="1899444">
                  <a:extLst>
                    <a:ext uri="{9D8B030D-6E8A-4147-A177-3AD203B41FA5}">
                      <a16:colId xmlns:a16="http://schemas.microsoft.com/office/drawing/2014/main" val="3242461781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3896413978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283220079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1027403715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543594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155699709"/>
                    </a:ext>
                  </a:extLst>
                </a:gridCol>
              </a:tblGrid>
              <a:tr h="4099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인프라 및 프로그램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354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246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567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Routing</a:t>
                      </a: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Table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1618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Internet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7747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Elastic IP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785522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NAT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931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 Group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17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13126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Network ACL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41152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01113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2906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CD86281-F544-4033-AD6A-533FD1E74FE2}"/>
              </a:ext>
            </a:extLst>
          </p:cNvPr>
          <p:cNvSpPr txBox="1"/>
          <p:nvPr/>
        </p:nvSpPr>
        <p:spPr>
          <a:xfrm>
            <a:off x="4601829" y="1256840"/>
            <a:ext cx="310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집계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F2570-70DA-4AB6-8BF9-659A62839E47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42548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1306B-9888-4FA4-B419-74AC18E8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78768"/>
              </p:ext>
            </p:extLst>
          </p:nvPr>
        </p:nvGraphicFramePr>
        <p:xfrm>
          <a:off x="6096000" y="1589013"/>
          <a:ext cx="5463540" cy="2294511"/>
        </p:xfrm>
        <a:graphic>
          <a:graphicData uri="http://schemas.openxmlformats.org/drawingml/2006/table">
            <a:tbl>
              <a:tblPr/>
              <a:tblGrid>
                <a:gridCol w="323815">
                  <a:extLst>
                    <a:ext uri="{9D8B030D-6E8A-4147-A177-3AD203B41FA5}">
                      <a16:colId xmlns:a16="http://schemas.microsoft.com/office/drawing/2014/main" val="53359705"/>
                    </a:ext>
                  </a:extLst>
                </a:gridCol>
                <a:gridCol w="682025">
                  <a:extLst>
                    <a:ext uri="{9D8B030D-6E8A-4147-A177-3AD203B41FA5}">
                      <a16:colId xmlns:a16="http://schemas.microsoft.com/office/drawing/2014/main" val="53518443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646623677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66201396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002003412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627784081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1882929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함수명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런타임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05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KYH-SNS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 SNS 토픽 게시.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3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KYH-SHOP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제품 데이터베이스 GET 방식 호출.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83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KYH-SQS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 상품 정보 메시지 큐 송신.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3453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E4C7ED7-7B08-49F3-AAD8-8C2C11ED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80616"/>
            <a:ext cx="15525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Lambda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47873E-3E88-4472-A1CD-91AF167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64981"/>
              </p:ext>
            </p:extLst>
          </p:nvPr>
        </p:nvGraphicFramePr>
        <p:xfrm>
          <a:off x="6096000" y="4149219"/>
          <a:ext cx="5463540" cy="2549288"/>
        </p:xfrm>
        <a:graphic>
          <a:graphicData uri="http://schemas.openxmlformats.org/drawingml/2006/table">
            <a:tbl>
              <a:tblPr/>
              <a:tblGrid>
                <a:gridCol w="342865">
                  <a:extLst>
                    <a:ext uri="{9D8B030D-6E8A-4147-A177-3AD203B41FA5}">
                      <a16:colId xmlns:a16="http://schemas.microsoft.com/office/drawing/2014/main" val="811694910"/>
                    </a:ext>
                  </a:extLst>
                </a:gridCol>
                <a:gridCol w="662975">
                  <a:extLst>
                    <a:ext uri="{9D8B030D-6E8A-4147-A177-3AD203B41FA5}">
                      <a16:colId xmlns:a16="http://schemas.microsoft.com/office/drawing/2014/main" val="4200965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68087684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153034184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392402958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093145563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3619415172"/>
                    </a:ext>
                  </a:extLst>
                </a:gridCol>
              </a:tblGrid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19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SE-ORDERPOLLER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store가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게시한 SNS 메시지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폴링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주문 정보 기반 데이터베이스 업데이트.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736160"/>
                  </a:ext>
                </a:extLst>
              </a:tr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SE-ADPOLLER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magazine으로부터 수신한 메시지 큐 정보를 데이터베이스에 저장.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981423"/>
                  </a:ext>
                </a:extLst>
              </a:tr>
              <a:tr h="718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21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SE-POC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299bytes 성능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부하테스트용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함수.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902795"/>
                  </a:ext>
                </a:extLst>
              </a:tr>
            </a:tbl>
          </a:graphicData>
        </a:graphic>
      </p:graphicFrame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096000" y="3601155"/>
            <a:ext cx="5463540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3CB9F-5CEA-4FFD-B300-DEBEDD84192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B03A6C1-9953-4A3C-8F34-055EDC51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02391"/>
              </p:ext>
            </p:extLst>
          </p:nvPr>
        </p:nvGraphicFramePr>
        <p:xfrm>
          <a:off x="219110" y="1589013"/>
          <a:ext cx="5448769" cy="5109494"/>
        </p:xfrm>
        <a:graphic>
          <a:graphicData uri="http://schemas.openxmlformats.org/drawingml/2006/table">
            <a:tbl>
              <a:tblPr/>
              <a:tblGrid>
                <a:gridCol w="325176">
                  <a:extLst>
                    <a:ext uri="{9D8B030D-6E8A-4147-A177-3AD203B41FA5}">
                      <a16:colId xmlns:a16="http://schemas.microsoft.com/office/drawing/2014/main" val="3718469632"/>
                    </a:ext>
                  </a:extLst>
                </a:gridCol>
                <a:gridCol w="665168">
                  <a:extLst>
                    <a:ext uri="{9D8B030D-6E8A-4147-A177-3AD203B41FA5}">
                      <a16:colId xmlns:a16="http://schemas.microsoft.com/office/drawing/2014/main" val="2043979091"/>
                    </a:ext>
                  </a:extLst>
                </a:gridCol>
                <a:gridCol w="1000093">
                  <a:extLst>
                    <a:ext uri="{9D8B030D-6E8A-4147-A177-3AD203B41FA5}">
                      <a16:colId xmlns:a16="http://schemas.microsoft.com/office/drawing/2014/main" val="388689059"/>
                    </a:ext>
                  </a:extLst>
                </a:gridCol>
                <a:gridCol w="1351269">
                  <a:extLst>
                    <a:ext uri="{9D8B030D-6E8A-4147-A177-3AD203B41FA5}">
                      <a16:colId xmlns:a16="http://schemas.microsoft.com/office/drawing/2014/main" val="2256498581"/>
                    </a:ext>
                  </a:extLst>
                </a:gridCol>
                <a:gridCol w="1555293">
                  <a:extLst>
                    <a:ext uri="{9D8B030D-6E8A-4147-A177-3AD203B41FA5}">
                      <a16:colId xmlns:a16="http://schemas.microsoft.com/office/drawing/2014/main" val="3746835504"/>
                    </a:ext>
                  </a:extLst>
                </a:gridCol>
                <a:gridCol w="551770">
                  <a:extLst>
                    <a:ext uri="{9D8B030D-6E8A-4147-A177-3AD203B41FA5}">
                      <a16:colId xmlns:a16="http://schemas.microsoft.com/office/drawing/2014/main" val="2085958372"/>
                    </a:ext>
                  </a:extLst>
                </a:gridCol>
              </a:tblGrid>
              <a:tr h="2766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앱/사이트이름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경로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94998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store-main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/src/view/xxx.vue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스토어 메인 페이지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76974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store-list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/page2.html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상품목록을 조회하는 화면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068406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store-option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/page3.html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 옵션 선택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07091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storeadmin-sales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/sales.html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매출 통계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452076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storeadmin-order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/order.html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주문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613133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/ad.html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 통계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452900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F00EB4F-F243-45D3-AC18-4E31690C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187454"/>
            <a:ext cx="24393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Page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Component</a:t>
            </a: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377D739E-E537-4462-9B9F-66081ACDCDAD}"/>
              </a:ext>
            </a:extLst>
          </p:cNvPr>
          <p:cNvSpPr/>
          <p:nvPr/>
        </p:nvSpPr>
        <p:spPr>
          <a:xfrm>
            <a:off x="219110" y="3559374"/>
            <a:ext cx="5444183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222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6AC78E-03A9-4A1F-A7D5-FA8AA085D6FF}"/>
              </a:ext>
            </a:extLst>
          </p:cNvPr>
          <p:cNvGraphicFramePr>
            <a:graphicFrameLocks noGrp="1"/>
          </p:cNvGraphicFramePr>
          <p:nvPr/>
        </p:nvGraphicFramePr>
        <p:xfrm>
          <a:off x="1263798" y="2183271"/>
          <a:ext cx="9664403" cy="2624828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Page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Component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726D096-98E1-48A1-822F-12A4955217B7}"/>
              </a:ext>
            </a:extLst>
          </p:cNvPr>
          <p:cNvSpPr txBox="1"/>
          <p:nvPr/>
        </p:nvSpPr>
        <p:spPr>
          <a:xfrm>
            <a:off x="4180254" y="1711349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 집계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30A60-96BD-41F6-B60A-4598E866507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5602893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B4DE5C-85F1-4599-8E5D-5CC2746E2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71113"/>
              </p:ext>
            </p:extLst>
          </p:nvPr>
        </p:nvGraphicFramePr>
        <p:xfrm>
          <a:off x="219110" y="1474259"/>
          <a:ext cx="5507074" cy="5046282"/>
        </p:xfrm>
        <a:graphic>
          <a:graphicData uri="http://schemas.openxmlformats.org/drawingml/2006/table">
            <a:tbl>
              <a:tblPr/>
              <a:tblGrid>
                <a:gridCol w="441574">
                  <a:extLst>
                    <a:ext uri="{9D8B030D-6E8A-4147-A177-3AD203B41FA5}">
                      <a16:colId xmlns:a16="http://schemas.microsoft.com/office/drawing/2014/main" val="2778482793"/>
                    </a:ext>
                  </a:extLst>
                </a:gridCol>
                <a:gridCol w="800969">
                  <a:extLst>
                    <a:ext uri="{9D8B030D-6E8A-4147-A177-3AD203B41FA5}">
                      <a16:colId xmlns:a16="http://schemas.microsoft.com/office/drawing/2014/main" val="4249455849"/>
                    </a:ext>
                  </a:extLst>
                </a:gridCol>
                <a:gridCol w="636611">
                  <a:extLst>
                    <a:ext uri="{9D8B030D-6E8A-4147-A177-3AD203B41FA5}">
                      <a16:colId xmlns:a16="http://schemas.microsoft.com/office/drawing/2014/main" val="3499185650"/>
                    </a:ext>
                  </a:extLst>
                </a:gridCol>
                <a:gridCol w="1080365">
                  <a:extLst>
                    <a:ext uri="{9D8B030D-6E8A-4147-A177-3AD203B41FA5}">
                      <a16:colId xmlns:a16="http://schemas.microsoft.com/office/drawing/2014/main" val="85194828"/>
                    </a:ext>
                  </a:extLst>
                </a:gridCol>
                <a:gridCol w="484319">
                  <a:extLst>
                    <a:ext uri="{9D8B030D-6E8A-4147-A177-3AD203B41FA5}">
                      <a16:colId xmlns:a16="http://schemas.microsoft.com/office/drawing/2014/main" val="3030811445"/>
                    </a:ext>
                  </a:extLst>
                </a:gridCol>
                <a:gridCol w="1522112">
                  <a:extLst>
                    <a:ext uri="{9D8B030D-6E8A-4147-A177-3AD203B41FA5}">
                      <a16:colId xmlns:a16="http://schemas.microsoft.com/office/drawing/2014/main" val="3407411065"/>
                    </a:ext>
                  </a:extLst>
                </a:gridCol>
                <a:gridCol w="541124">
                  <a:extLst>
                    <a:ext uri="{9D8B030D-6E8A-4147-A177-3AD203B41FA5}">
                      <a16:colId xmlns:a16="http://schemas.microsoft.com/office/drawing/2014/main" val="3166933561"/>
                    </a:ext>
                  </a:extLst>
                </a:gridCol>
              </a:tblGrid>
              <a:tr h="304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도메인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DB 이름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인스턴스 클래스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엔진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담당자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033518"/>
                  </a:ext>
                </a:extLst>
              </a:tr>
              <a:tr h="8988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yhauroradb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Aurora MySQL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KYH_VPC(vpc-009da99dc018f5894)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김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용훈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05020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db.m3.xlarge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vpc-05de23117800a9a73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 Unicode MS"/>
                          <a:ea typeface="맑은 고딕" panose="020B0503020000020004" pitchFamily="50" charset="-127"/>
                          <a:cs typeface="Arial Unicode MS"/>
                        </a:rPr>
                        <a:t>이정연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31356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2516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productdbread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024939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Source-database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86068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Load_balancing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637979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BB15E881-4BEA-44EB-8DD0-9DAF8093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03" y="998228"/>
            <a:ext cx="21474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데이터베이스 개요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9CF9F3-99EB-4C9D-A886-513EB7E48557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0AAC76-426E-4148-A40A-90B274B54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15"/>
              </p:ext>
            </p:extLst>
          </p:nvPr>
        </p:nvGraphicFramePr>
        <p:xfrm>
          <a:off x="6033096" y="1474259"/>
          <a:ext cx="6006497" cy="5046284"/>
        </p:xfrm>
        <a:graphic>
          <a:graphicData uri="http://schemas.openxmlformats.org/drawingml/2006/table">
            <a:tbl>
              <a:tblPr/>
              <a:tblGrid>
                <a:gridCol w="502723">
                  <a:extLst>
                    <a:ext uri="{9D8B030D-6E8A-4147-A177-3AD203B41FA5}">
                      <a16:colId xmlns:a16="http://schemas.microsoft.com/office/drawing/2014/main" val="1568225449"/>
                    </a:ext>
                  </a:extLst>
                </a:gridCol>
                <a:gridCol w="849258">
                  <a:extLst>
                    <a:ext uri="{9D8B030D-6E8A-4147-A177-3AD203B41FA5}">
                      <a16:colId xmlns:a16="http://schemas.microsoft.com/office/drawing/2014/main" val="3395667905"/>
                    </a:ext>
                  </a:extLst>
                </a:gridCol>
                <a:gridCol w="772053">
                  <a:extLst>
                    <a:ext uri="{9D8B030D-6E8A-4147-A177-3AD203B41FA5}">
                      <a16:colId xmlns:a16="http://schemas.microsoft.com/office/drawing/2014/main" val="2047388397"/>
                    </a:ext>
                  </a:extLst>
                </a:gridCol>
                <a:gridCol w="770547">
                  <a:extLst>
                    <a:ext uri="{9D8B030D-6E8A-4147-A177-3AD203B41FA5}">
                      <a16:colId xmlns:a16="http://schemas.microsoft.com/office/drawing/2014/main" val="4290157427"/>
                    </a:ext>
                  </a:extLst>
                </a:gridCol>
                <a:gridCol w="2517401">
                  <a:extLst>
                    <a:ext uri="{9D8B030D-6E8A-4147-A177-3AD203B41FA5}">
                      <a16:colId xmlns:a16="http://schemas.microsoft.com/office/drawing/2014/main" val="2999068830"/>
                    </a:ext>
                  </a:extLst>
                </a:gridCol>
                <a:gridCol w="594515">
                  <a:extLst>
                    <a:ext uri="{9D8B030D-6E8A-4147-A177-3AD203B41FA5}">
                      <a16:colId xmlns:a16="http://schemas.microsoft.com/office/drawing/2014/main" val="818784587"/>
                    </a:ext>
                  </a:extLst>
                </a:gridCol>
              </a:tblGrid>
              <a:tr h="259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전송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수신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설명 / 메시지 샘플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55094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스토어의 제품 정보 (제품명, 가격, 이미지) 를 매거진으로 전송.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김용훈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35001"/>
                  </a:ext>
                </a:extLst>
              </a:tr>
              <a:tr h="81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[{'woprod_img': 'https://static-breeze.nike.co.kr/kr/ko_kr/cmsstatic/product/939494-255_939494-255_primary.jpg?browse'}]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8696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LJY-QUEUE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ad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매거진에 게시된 클릭한 광고 정보를 광고 관리자 시스템으로 전송.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이정연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395024"/>
                  </a:ext>
                </a:extLst>
              </a:tr>
              <a:tr h="2115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{'MD5OfMessageBody': 'fe18ee838a02aac2c6a626fe56e02aca',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MessageId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'0885a217-7145-4738-b193-fc8883fcb23f',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ResponseMetadata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200,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HTTPHeaders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x-amzn-requestid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date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23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Jan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2019 07:10:12 GMT',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content-type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content-length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'378'},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RetryAttempts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0}}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045484"/>
                  </a:ext>
                </a:extLst>
              </a:tr>
              <a:tr h="9651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40407"/>
                  </a:ext>
                </a:extLst>
              </a:tr>
            </a:tbl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146FD987-D806-4F56-ADCC-D2B16297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646" y="998228"/>
            <a:ext cx="16968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Queue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 (SQS)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92F8D524-50AC-45B8-BF7C-DA4518490AE7}"/>
              </a:ext>
            </a:extLst>
          </p:cNvPr>
          <p:cNvSpPr/>
          <p:nvPr/>
        </p:nvSpPr>
        <p:spPr>
          <a:xfrm>
            <a:off x="6033096" y="5084500"/>
            <a:ext cx="6006497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8EA8F-D007-4EB8-8536-A7C96FAE5C20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000504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F59EEF0-4EAC-46B7-A09D-A405CF540B0F}"/>
              </a:ext>
            </a:extLst>
          </p:cNvPr>
          <p:cNvGraphicFramePr>
            <a:graphicFrameLocks noGrp="1"/>
          </p:cNvGraphicFramePr>
          <p:nvPr/>
        </p:nvGraphicFramePr>
        <p:xfrm>
          <a:off x="1263798" y="2244749"/>
          <a:ext cx="9664403" cy="3281180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데이터베이스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 테이블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Queue(SQS)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SNS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94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D14A9E3-883E-44B4-BFB6-53278BA9FBD8}"/>
              </a:ext>
            </a:extLst>
          </p:cNvPr>
          <p:cNvSpPr txBox="1"/>
          <p:nvPr/>
        </p:nvSpPr>
        <p:spPr>
          <a:xfrm>
            <a:off x="3922598" y="1757490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 집계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D4C39-1320-462E-B91A-FC508CF35DB6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248761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2FEFAB-63F5-464D-A3FA-5DF7FD7C60B2}"/>
              </a:ext>
            </a:extLst>
          </p:cNvPr>
          <p:cNvSpPr/>
          <p:nvPr/>
        </p:nvSpPr>
        <p:spPr>
          <a:xfrm>
            <a:off x="3543300" y="2197100"/>
            <a:ext cx="5105400" cy="29463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6ADD8-3D5C-4A19-B4F3-F7DDC33CBC48}"/>
              </a:ext>
            </a:extLst>
          </p:cNvPr>
          <p:cNvSpPr txBox="1">
            <a:spLocks/>
          </p:cNvSpPr>
          <p:nvPr/>
        </p:nvSpPr>
        <p:spPr>
          <a:xfrm>
            <a:off x="2076452" y="974854"/>
            <a:ext cx="8115298" cy="504799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7200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 spc="30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srgbClr val="404040"/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93A94-AE1D-473E-9525-F5C2A22C9F1C}"/>
              </a:ext>
            </a:extLst>
          </p:cNvPr>
          <p:cNvSpPr/>
          <p:nvPr/>
        </p:nvSpPr>
        <p:spPr>
          <a:xfrm>
            <a:off x="3762377" y="2902350"/>
            <a:ext cx="4800599" cy="1107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300" dirty="0">
                <a:gradFill>
                  <a:gsLst>
                    <a:gs pos="98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4472C4">
                        <a:lumMod val="75000"/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Q&amp;A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prstClr val="black">
                      <a:lumMod val="85000"/>
                      <a:lumOff val="15000"/>
                    </a:prstClr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595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108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60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감사합니다</a:t>
            </a:r>
            <a:endParaRPr lang="ko-KR" altLang="ko-KR" sz="60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364911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83EDF67-0F5C-4B4C-B2DB-E1CF9EAA7E8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" name="그림 2" descr="무신사 - 스트릿패션, 패션잡지, 멀티샵, 중고장터 - Mozilla Firefox">
            <a:extLst>
              <a:ext uri="{FF2B5EF4-FFF2-40B4-BE49-F238E27FC236}">
                <a16:creationId xmlns:a16="http://schemas.microsoft.com/office/drawing/2014/main" id="{C51CF3DA-9364-4A61-B6E4-5AC3B73B1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 r="1418" b="1329"/>
          <a:stretch/>
        </p:blipFill>
        <p:spPr>
          <a:xfrm>
            <a:off x="389032" y="1369974"/>
            <a:ext cx="6761514" cy="4484726"/>
          </a:xfrm>
          <a:prstGeom prst="rect">
            <a:avLst/>
          </a:prstGeom>
        </p:spPr>
      </p:pic>
      <p:pic>
        <p:nvPicPr>
          <p:cNvPr id="5" name="그림 4" descr="10년을 지켜온 낭만적인 표현, 로맨틱크라운 | 무신사 - Mozilla Firefox">
            <a:extLst>
              <a:ext uri="{FF2B5EF4-FFF2-40B4-BE49-F238E27FC236}">
                <a16:creationId xmlns:a16="http://schemas.microsoft.com/office/drawing/2014/main" id="{8722B240-D192-4E5D-8780-22BBDBB07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6523" r="2876" b="5224"/>
          <a:stretch/>
        </p:blipFill>
        <p:spPr>
          <a:xfrm>
            <a:off x="7467600" y="1369974"/>
            <a:ext cx="4397022" cy="4365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77011-9B91-4BE2-A449-12AA8BC67EC1}"/>
              </a:ext>
            </a:extLst>
          </p:cNvPr>
          <p:cNvSpPr/>
          <p:nvPr/>
        </p:nvSpPr>
        <p:spPr>
          <a:xfrm>
            <a:off x="1651000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F1450-AC60-4B25-9273-85DE883B0372}"/>
              </a:ext>
            </a:extLst>
          </p:cNvPr>
          <p:cNvSpPr/>
          <p:nvPr/>
        </p:nvSpPr>
        <p:spPr>
          <a:xfrm>
            <a:off x="7504777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 내 스토어 관련상품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2D5BC6-366F-4191-8DBF-0AC97F4F1A74}"/>
              </a:ext>
            </a:extLst>
          </p:cNvPr>
          <p:cNvSpPr/>
          <p:nvPr/>
        </p:nvSpPr>
        <p:spPr>
          <a:xfrm>
            <a:off x="314678" y="1257300"/>
            <a:ext cx="6911622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CAEA4D-0CE7-4DF3-9F3F-9D93B7A098FF}"/>
              </a:ext>
            </a:extLst>
          </p:cNvPr>
          <p:cNvSpPr/>
          <p:nvPr/>
        </p:nvSpPr>
        <p:spPr>
          <a:xfrm>
            <a:off x="7313354" y="1257300"/>
            <a:ext cx="4675446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9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8253</Words>
  <Application>Microsoft Office PowerPoint</Application>
  <PresentationFormat>와이드스크린</PresentationFormat>
  <Paragraphs>2900</Paragraphs>
  <Slides>89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109" baseType="lpstr">
      <vt:lpstr>Helvetica Neue</vt:lpstr>
      <vt:lpstr>Arial</vt:lpstr>
      <vt:lpstr>Arial Unicode MS</vt:lpstr>
      <vt:lpstr>Calibri</vt:lpstr>
      <vt:lpstr>210 M고딕 050</vt:lpstr>
      <vt:lpstr>굴림</vt:lpstr>
      <vt:lpstr>SpoqaHanSans-Light</vt:lpstr>
      <vt:lpstr>210 나무고딕 B</vt:lpstr>
      <vt:lpstr>SpoqaHanSans-Bold</vt:lpstr>
      <vt:lpstr>Calibri Light</vt:lpstr>
      <vt:lpstr>SpoqaHanSans-Regular</vt:lpstr>
      <vt:lpstr>Symbol</vt:lpstr>
      <vt:lpstr>KoPubWorld바탕체 Medium</vt:lpstr>
      <vt:lpstr>맑은 고딕</vt:lpstr>
      <vt:lpstr>Wingdings</vt:lpstr>
      <vt:lpstr>210 M고딕 070</vt:lpstr>
      <vt:lpstr>210 나무고딕 R</vt:lpstr>
      <vt:lpstr>Consolas</vt:lpstr>
      <vt:lpstr>Office 테마</vt:lpstr>
      <vt:lpstr>Office Theme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사례1.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사례2.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아키텍처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용훈 김</dc:creator>
  <cp:lastModifiedBy>이 주현</cp:lastModifiedBy>
  <cp:revision>108</cp:revision>
  <dcterms:created xsi:type="dcterms:W3CDTF">2019-02-11T09:29:41Z</dcterms:created>
  <dcterms:modified xsi:type="dcterms:W3CDTF">2021-10-18T12:49:02Z</dcterms:modified>
</cp:coreProperties>
</file>